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97" r:id="rId5"/>
    <p:sldId id="298" r:id="rId6"/>
    <p:sldId id="299" r:id="rId7"/>
    <p:sldId id="301" r:id="rId8"/>
    <p:sldId id="300" r:id="rId9"/>
    <p:sldId id="260" r:id="rId10"/>
    <p:sldId id="277" r:id="rId11"/>
    <p:sldId id="261" r:id="rId12"/>
    <p:sldId id="262" r:id="rId13"/>
    <p:sldId id="278" r:id="rId14"/>
    <p:sldId id="279" r:id="rId15"/>
    <p:sldId id="263" r:id="rId16"/>
    <p:sldId id="264" r:id="rId17"/>
    <p:sldId id="285" r:id="rId18"/>
    <p:sldId id="286" r:id="rId19"/>
    <p:sldId id="287" r:id="rId20"/>
    <p:sldId id="288" r:id="rId21"/>
    <p:sldId id="289" r:id="rId22"/>
    <p:sldId id="290" r:id="rId23"/>
    <p:sldId id="265" r:id="rId24"/>
    <p:sldId id="266" r:id="rId25"/>
    <p:sldId id="302" r:id="rId26"/>
    <p:sldId id="267" r:id="rId27"/>
    <p:sldId id="303" r:id="rId28"/>
    <p:sldId id="269" r:id="rId29"/>
    <p:sldId id="291" r:id="rId30"/>
    <p:sldId id="292" r:id="rId31"/>
    <p:sldId id="293" r:id="rId32"/>
    <p:sldId id="294" r:id="rId33"/>
    <p:sldId id="304" r:id="rId34"/>
    <p:sldId id="271" r:id="rId35"/>
    <p:sldId id="305" r:id="rId36"/>
    <p:sldId id="272" r:id="rId37"/>
    <p:sldId id="273" r:id="rId38"/>
    <p:sldId id="274" r:id="rId39"/>
    <p:sldId id="275" r:id="rId40"/>
    <p:sldId id="296" r:id="rId41"/>
    <p:sldId id="276" r:id="rId42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76" autoAdjust="0"/>
    <p:restoredTop sz="94660"/>
  </p:normalViewPr>
  <p:slideViewPr>
    <p:cSldViewPr>
      <p:cViewPr varScale="1">
        <p:scale>
          <a:sx n="85" d="100"/>
          <a:sy n="85" d="100"/>
        </p:scale>
        <p:origin x="1770" y="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8/22/2022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8/22/2022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8/22/2022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8/22/2022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8/22/2022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228600"/>
            <a:ext cx="8875776" cy="85343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6789419" y="252984"/>
            <a:ext cx="2081783" cy="790956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13792" y="429005"/>
            <a:ext cx="8916415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6639" y="1128083"/>
            <a:ext cx="8770721" cy="27190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8/22/2022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990600"/>
            <a:ext cx="3023616" cy="11033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49580" y="1027175"/>
            <a:ext cx="2598420" cy="1033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667000"/>
            <a:ext cx="8915400" cy="762000"/>
          </a:xfrm>
          <a:custGeom>
            <a:avLst/>
            <a:gdLst/>
            <a:ahLst/>
            <a:cxnLst/>
            <a:rect l="l" t="t" r="r" b="b"/>
            <a:pathLst>
              <a:path w="8915400" h="762000">
                <a:moveTo>
                  <a:pt x="0" y="762000"/>
                </a:moveTo>
                <a:lnTo>
                  <a:pt x="8915400" y="762000"/>
                </a:lnTo>
                <a:lnTo>
                  <a:pt x="8915400" y="0"/>
                </a:lnTo>
                <a:lnTo>
                  <a:pt x="0" y="0"/>
                </a:lnTo>
                <a:lnTo>
                  <a:pt x="0" y="76200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5880" y="2808554"/>
            <a:ext cx="6514465" cy="4375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-5" dirty="0">
                <a:solidFill>
                  <a:srgbClr val="92176C"/>
                </a:solidFill>
                <a:latin typeface="Calibri"/>
                <a:cs typeface="Calibri"/>
              </a:rPr>
              <a:t>Design </a:t>
            </a:r>
            <a:r>
              <a:rPr sz="2700" dirty="0">
                <a:solidFill>
                  <a:srgbClr val="92176C"/>
                </a:solidFill>
                <a:latin typeface="Calibri"/>
                <a:cs typeface="Calibri"/>
              </a:rPr>
              <a:t>&amp; </a:t>
            </a:r>
            <a:r>
              <a:rPr sz="2700" spc="-10" dirty="0">
                <a:solidFill>
                  <a:srgbClr val="92176C"/>
                </a:solidFill>
                <a:latin typeface="Calibri"/>
                <a:cs typeface="Calibri"/>
              </a:rPr>
              <a:t>Develop </a:t>
            </a:r>
            <a:r>
              <a:rPr sz="2700" spc="-20" dirty="0">
                <a:solidFill>
                  <a:srgbClr val="92176C"/>
                </a:solidFill>
                <a:latin typeface="Calibri"/>
                <a:cs typeface="Calibri"/>
              </a:rPr>
              <a:t>Front </a:t>
            </a:r>
            <a:r>
              <a:rPr sz="2700" spc="-5" dirty="0">
                <a:solidFill>
                  <a:srgbClr val="92176C"/>
                </a:solidFill>
                <a:latin typeface="Calibri"/>
                <a:cs typeface="Calibri"/>
              </a:rPr>
              <a:t>End Community</a:t>
            </a:r>
            <a:r>
              <a:rPr sz="2700" spc="-40" dirty="0">
                <a:solidFill>
                  <a:srgbClr val="92176C"/>
                </a:solidFill>
                <a:latin typeface="Calibri"/>
                <a:cs typeface="Calibri"/>
              </a:rPr>
              <a:t> </a:t>
            </a:r>
            <a:r>
              <a:rPr sz="2700" spc="-20" dirty="0">
                <a:solidFill>
                  <a:srgbClr val="92176C"/>
                </a:solidFill>
                <a:latin typeface="Calibri"/>
                <a:cs typeface="Calibri"/>
              </a:rPr>
              <a:t>Portal</a:t>
            </a:r>
            <a:endParaRPr sz="27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739" y="3436746"/>
            <a:ext cx="1219835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dirty="0">
                <a:solidFill>
                  <a:srgbClr val="92176C"/>
                </a:solidFill>
                <a:latin typeface="Calibri"/>
                <a:cs typeface="Calibri"/>
              </a:rPr>
              <a:t>Module</a:t>
            </a:r>
            <a:r>
              <a:rPr sz="1500" spc="-55" dirty="0">
                <a:solidFill>
                  <a:srgbClr val="92176C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92176C"/>
                </a:solidFill>
                <a:latin typeface="Calibri"/>
                <a:cs typeface="Calibri"/>
              </a:rPr>
              <a:t>Project</a:t>
            </a:r>
            <a:endParaRPr sz="15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2003" y="4724400"/>
            <a:ext cx="4323715" cy="1007744"/>
          </a:xfrm>
          <a:prstGeom prst="rect">
            <a:avLst/>
          </a:prstGeom>
          <a:solidFill>
            <a:srgbClr val="F1F1F1"/>
          </a:solidFill>
        </p:spPr>
        <p:txBody>
          <a:bodyPr vert="horz" wrap="square" lIns="0" tIns="41275" rIns="0" bIns="0" rtlCol="0">
            <a:spAutoFit/>
          </a:bodyPr>
          <a:lstStyle/>
          <a:p>
            <a:pPr marL="90805">
              <a:lnSpc>
                <a:spcPct val="100000"/>
              </a:lnSpc>
              <a:spcBef>
                <a:spcPts val="325"/>
              </a:spcBef>
              <a:tabLst>
                <a:tab pos="1462405" algn="l"/>
              </a:tabLst>
            </a:pPr>
            <a:r>
              <a:rPr sz="1400" b="1" spc="-5" dirty="0">
                <a:latin typeface="Calibri"/>
                <a:cs typeface="Calibri"/>
              </a:rPr>
              <a:t>Start</a:t>
            </a:r>
            <a:r>
              <a:rPr sz="1400" b="1" spc="-25" dirty="0">
                <a:latin typeface="Calibri"/>
                <a:cs typeface="Calibri"/>
              </a:rPr>
              <a:t> </a:t>
            </a:r>
            <a:r>
              <a:rPr sz="1400" b="1" spc="-5" dirty="0">
                <a:latin typeface="Calibri"/>
                <a:cs typeface="Calibri"/>
              </a:rPr>
              <a:t>Date	</a:t>
            </a:r>
            <a:r>
              <a:rPr sz="1400" b="1" dirty="0">
                <a:latin typeface="Calibri"/>
                <a:cs typeface="Calibri"/>
              </a:rPr>
              <a:t>:</a:t>
            </a:r>
            <a:endParaRPr sz="1400">
              <a:latin typeface="Calibri"/>
              <a:cs typeface="Calibri"/>
            </a:endParaRPr>
          </a:p>
          <a:p>
            <a:pPr marL="90805" marR="2803525">
              <a:lnSpc>
                <a:spcPct val="130700"/>
              </a:lnSpc>
              <a:tabLst>
                <a:tab pos="1462405" algn="l"/>
              </a:tabLst>
            </a:pPr>
            <a:r>
              <a:rPr sz="1400" b="1" dirty="0">
                <a:latin typeface="Calibri"/>
                <a:cs typeface="Calibri"/>
              </a:rPr>
              <a:t>End</a:t>
            </a:r>
            <a:r>
              <a:rPr sz="1400" b="1" spc="-15" dirty="0">
                <a:latin typeface="Calibri"/>
                <a:cs typeface="Calibri"/>
              </a:rPr>
              <a:t> </a:t>
            </a:r>
            <a:r>
              <a:rPr sz="1400" b="1" spc="-5" dirty="0">
                <a:latin typeface="Calibri"/>
                <a:cs typeface="Calibri"/>
              </a:rPr>
              <a:t>D</a:t>
            </a:r>
            <a:r>
              <a:rPr sz="1400" b="1" spc="-10" dirty="0">
                <a:latin typeface="Calibri"/>
                <a:cs typeface="Calibri"/>
              </a:rPr>
              <a:t>at</a:t>
            </a:r>
            <a:r>
              <a:rPr sz="1400" b="1" dirty="0">
                <a:latin typeface="Calibri"/>
                <a:cs typeface="Calibri"/>
              </a:rPr>
              <a:t>e	:  Submiss</a:t>
            </a:r>
            <a:r>
              <a:rPr sz="1400" b="1" spc="5" dirty="0">
                <a:latin typeface="Calibri"/>
                <a:cs typeface="Calibri"/>
              </a:rPr>
              <a:t>i</a:t>
            </a:r>
            <a:r>
              <a:rPr sz="1400" b="1" dirty="0">
                <a:latin typeface="Calibri"/>
                <a:cs typeface="Calibri"/>
              </a:rPr>
              <a:t>on</a:t>
            </a:r>
            <a:r>
              <a:rPr sz="1400" b="1" spc="-25" dirty="0">
                <a:latin typeface="Calibri"/>
                <a:cs typeface="Calibri"/>
              </a:rPr>
              <a:t> </a:t>
            </a:r>
            <a:r>
              <a:rPr sz="1400" b="1" spc="-5" dirty="0">
                <a:latin typeface="Calibri"/>
                <a:cs typeface="Calibri"/>
              </a:rPr>
              <a:t>D</a:t>
            </a:r>
            <a:r>
              <a:rPr sz="1400" b="1" spc="-10" dirty="0">
                <a:latin typeface="Calibri"/>
                <a:cs typeface="Calibri"/>
              </a:rPr>
              <a:t>at</a:t>
            </a:r>
            <a:r>
              <a:rPr sz="1400" b="1" dirty="0">
                <a:latin typeface="Calibri"/>
                <a:cs typeface="Calibri"/>
              </a:rPr>
              <a:t>e	: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2003" y="3933444"/>
            <a:ext cx="7295515" cy="719455"/>
          </a:xfrm>
          <a:prstGeom prst="rect">
            <a:avLst/>
          </a:prstGeom>
          <a:solidFill>
            <a:srgbClr val="F1F1F1"/>
          </a:solidFill>
        </p:spPr>
        <p:txBody>
          <a:bodyPr vert="horz" wrap="square" lIns="0" tIns="41275" rIns="0" bIns="0" rtlCol="0">
            <a:spAutoFit/>
          </a:bodyPr>
          <a:lstStyle/>
          <a:p>
            <a:pPr marL="41910">
              <a:lnSpc>
                <a:spcPct val="100000"/>
              </a:lnSpc>
              <a:spcBef>
                <a:spcPts val="325"/>
              </a:spcBef>
            </a:pPr>
            <a:r>
              <a:rPr sz="1400" b="1" dirty="0">
                <a:latin typeface="Calibri"/>
                <a:cs typeface="Calibri"/>
              </a:rPr>
              <a:t>Module: </a:t>
            </a:r>
            <a:r>
              <a:rPr sz="1400" spc="-5" dirty="0">
                <a:latin typeface="Calibri"/>
                <a:cs typeface="Calibri"/>
              </a:rPr>
              <a:t>NICF-UI</a:t>
            </a:r>
            <a:r>
              <a:rPr sz="1400" spc="-6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Frameworks</a:t>
            </a:r>
            <a:endParaRPr sz="1400">
              <a:latin typeface="Calibri"/>
              <a:cs typeface="Calibri"/>
            </a:endParaRPr>
          </a:p>
          <a:p>
            <a:pPr marL="41910">
              <a:lnSpc>
                <a:spcPct val="100000"/>
              </a:lnSpc>
              <a:spcBef>
                <a:spcPts val="520"/>
              </a:spcBef>
            </a:pPr>
            <a:r>
              <a:rPr sz="1400" spc="-10" dirty="0">
                <a:latin typeface="Calibri"/>
                <a:cs typeface="Calibri"/>
              </a:rPr>
              <a:t>Course: </a:t>
            </a:r>
            <a:r>
              <a:rPr sz="1400" spc="-5" dirty="0">
                <a:latin typeface="Calibri"/>
                <a:cs typeface="Calibri"/>
              </a:rPr>
              <a:t>NICF-Advanced Certificate </a:t>
            </a:r>
            <a:r>
              <a:rPr sz="1400" dirty="0">
                <a:latin typeface="Calibri"/>
                <a:cs typeface="Calibri"/>
              </a:rPr>
              <a:t>in </a:t>
            </a:r>
            <a:r>
              <a:rPr sz="1400" spc="-15" dirty="0">
                <a:latin typeface="Calibri"/>
                <a:cs typeface="Calibri"/>
              </a:rPr>
              <a:t>Web</a:t>
            </a:r>
            <a:r>
              <a:rPr sz="1400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Development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4507991" y="4724400"/>
            <a:ext cx="4325620" cy="1007744"/>
          </a:xfrm>
          <a:custGeom>
            <a:avLst/>
            <a:gdLst/>
            <a:ahLst/>
            <a:cxnLst/>
            <a:rect l="l" t="t" r="r" b="b"/>
            <a:pathLst>
              <a:path w="4325620" h="1007745">
                <a:moveTo>
                  <a:pt x="0" y="1007363"/>
                </a:moveTo>
                <a:lnTo>
                  <a:pt x="4325112" y="1007363"/>
                </a:lnTo>
                <a:lnTo>
                  <a:pt x="4325112" y="0"/>
                </a:lnTo>
                <a:lnTo>
                  <a:pt x="0" y="0"/>
                </a:lnTo>
                <a:lnTo>
                  <a:pt x="0" y="1007363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object 10"/>
          <p:cNvSpPr txBox="1"/>
          <p:nvPr/>
        </p:nvSpPr>
        <p:spPr>
          <a:xfrm>
            <a:off x="4600702" y="4687671"/>
            <a:ext cx="1055370" cy="5835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>
              <a:lnSpc>
                <a:spcPct val="130700"/>
              </a:lnSpc>
              <a:spcBef>
                <a:spcPts val="100"/>
              </a:spcBef>
            </a:pPr>
            <a:r>
              <a:rPr sz="1400" b="1" spc="-5" dirty="0">
                <a:latin typeface="Calibri"/>
                <a:cs typeface="Calibri"/>
              </a:rPr>
              <a:t>Learner</a:t>
            </a:r>
            <a:r>
              <a:rPr sz="1400" b="1" spc="-9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Name  </a:t>
            </a:r>
            <a:r>
              <a:rPr sz="1400" b="1" spc="-5" dirty="0">
                <a:latin typeface="Calibri"/>
                <a:cs typeface="Calibri"/>
              </a:rPr>
              <a:t>Enrollment</a:t>
            </a:r>
            <a:r>
              <a:rPr sz="1400" b="1" spc="-7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ID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972555" y="4687671"/>
            <a:ext cx="62230" cy="583565"/>
          </a:xfrm>
          <a:prstGeom prst="rect">
            <a:avLst/>
          </a:prstGeom>
        </p:spPr>
        <p:txBody>
          <a:bodyPr vert="horz" wrap="square" lIns="0" tIns="7810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15"/>
              </a:spcBef>
            </a:pPr>
            <a:r>
              <a:rPr sz="1400" b="1" dirty="0">
                <a:latin typeface="Calibri"/>
                <a:cs typeface="Calibri"/>
              </a:rPr>
              <a:t>: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15"/>
              </a:spcBef>
            </a:pPr>
            <a:r>
              <a:rPr sz="1400" b="1" dirty="0">
                <a:latin typeface="Calibri"/>
                <a:cs typeface="Calibri"/>
              </a:rPr>
              <a:t>: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600702" y="5310378"/>
            <a:ext cx="143383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1400" b="1" spc="-5" dirty="0">
                <a:latin typeface="Calibri"/>
                <a:cs typeface="Calibri"/>
              </a:rPr>
              <a:t>Presentation Date</a:t>
            </a:r>
            <a:r>
              <a:rPr sz="1400" b="1" spc="-114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: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812CB7-D12C-45F2-996F-8AA609660CFF}"/>
              </a:ext>
            </a:extLst>
          </p:cNvPr>
          <p:cNvSpPr txBox="1"/>
          <p:nvPr/>
        </p:nvSpPr>
        <p:spPr>
          <a:xfrm>
            <a:off x="5972555" y="4687671"/>
            <a:ext cx="19538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Chathushi Jayarathna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36C8FF-C66B-42E5-8F3B-542FDDBCAF32}"/>
              </a:ext>
            </a:extLst>
          </p:cNvPr>
          <p:cNvSpPr txBox="1"/>
          <p:nvPr/>
        </p:nvSpPr>
        <p:spPr>
          <a:xfrm>
            <a:off x="1497697" y="4682027"/>
            <a:ext cx="11753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2022/07/14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0FF47D-D412-451E-9CEB-102D70BCB4E6}"/>
              </a:ext>
            </a:extLst>
          </p:cNvPr>
          <p:cNvSpPr txBox="1"/>
          <p:nvPr/>
        </p:nvSpPr>
        <p:spPr>
          <a:xfrm>
            <a:off x="1497697" y="4932682"/>
            <a:ext cx="11753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2022/07/16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CE56C9-0F1C-4797-A5BB-FB9CD3F326D0}"/>
              </a:ext>
            </a:extLst>
          </p:cNvPr>
          <p:cNvSpPr txBox="1"/>
          <p:nvPr/>
        </p:nvSpPr>
        <p:spPr>
          <a:xfrm>
            <a:off x="1497697" y="5228272"/>
            <a:ext cx="12586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effectLst/>
                <a:latin typeface="Verdana" panose="020B060403050404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22/08/2022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0832C896-5FDC-559D-64E5-C9668284F1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516868"/>
            <a:ext cx="387667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2. Feedback</a:t>
            </a:r>
            <a:r>
              <a:rPr spc="-65" dirty="0"/>
              <a:t> </a:t>
            </a:r>
            <a:r>
              <a:rPr spc="-35" dirty="0"/>
              <a:t>Techniques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F276E2E2-43F1-C287-41F2-C411BDA8F298}"/>
              </a:ext>
            </a:extLst>
          </p:cNvPr>
          <p:cNvSpPr/>
          <p:nvPr/>
        </p:nvSpPr>
        <p:spPr>
          <a:xfrm>
            <a:off x="108204" y="1284201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414397-9A61-A5F2-A6D0-2E105C55E165}"/>
              </a:ext>
            </a:extLst>
          </p:cNvPr>
          <p:cNvSpPr txBox="1"/>
          <p:nvPr/>
        </p:nvSpPr>
        <p:spPr>
          <a:xfrm flipH="1">
            <a:off x="304800" y="1828800"/>
            <a:ext cx="8336281" cy="2999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lnSpc>
                <a:spcPct val="150000"/>
              </a:lnSpc>
              <a:spcBef>
                <a:spcPts val="5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1021080" algn="l"/>
              </a:tabLst>
            </a:pPr>
            <a:r>
              <a:rPr lang="en-US" sz="1800" dirty="0">
                <a:effectLst/>
                <a:latin typeface="Verdana" panose="020B060403050404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Qualitative.  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457200" marR="0" indent="0">
              <a:lnSpc>
                <a:spcPct val="150000"/>
              </a:lnSpc>
              <a:spcBef>
                <a:spcPts val="5"/>
              </a:spcBef>
              <a:spcAft>
                <a:spcPts val="0"/>
              </a:spcAft>
              <a:tabLst>
                <a:tab pos="1021080" algn="l"/>
              </a:tabLst>
            </a:pPr>
            <a:r>
              <a:rPr lang="en-US" sz="1800" dirty="0">
                <a:effectLst/>
                <a:latin typeface="Verdana" panose="020B060403050404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Qualitative data refers to both descriptive and descriptive data. Quality data can be monitored and reported. This data type is non-numeric in nature.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230"/>
              </a:spcBef>
              <a:spcAft>
                <a:spcPts val="0"/>
              </a:spcAft>
              <a:buFont typeface="Wingdings" panose="05000000000000000000" pitchFamily="2" charset="2"/>
              <a:buChar char=""/>
              <a:tabLst>
                <a:tab pos="979170" algn="l"/>
              </a:tabLst>
            </a:pPr>
            <a:r>
              <a:rPr lang="en-US" sz="1800" dirty="0">
                <a:effectLst/>
                <a:latin typeface="Verdana" panose="020B060403050404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Shadow Sessions (Observe the user when using the program)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230"/>
              </a:spcBef>
              <a:spcAft>
                <a:spcPts val="0"/>
              </a:spcAft>
              <a:buFont typeface="Wingdings" panose="05000000000000000000" pitchFamily="2" charset="2"/>
              <a:buChar char=""/>
              <a:tabLst>
                <a:tab pos="979170" algn="l"/>
              </a:tabLst>
            </a:pPr>
            <a:r>
              <a:rPr lang="en-US" sz="1800" dirty="0">
                <a:effectLst/>
                <a:latin typeface="Verdana" panose="020B060403050404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A/B Testing (Compare between 2 programs and decide which one is better)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9779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8267" y="429005"/>
            <a:ext cx="299212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3. Pages</a:t>
            </a:r>
            <a:r>
              <a:rPr spc="-60" dirty="0"/>
              <a:t> </a:t>
            </a:r>
            <a:r>
              <a:rPr dirty="0"/>
              <a:t>Inventory</a:t>
            </a:r>
          </a:p>
        </p:txBody>
      </p:sp>
      <p:sp>
        <p:nvSpPr>
          <p:cNvPr id="3" name="object 3"/>
          <p:cNvSpPr/>
          <p:nvPr/>
        </p:nvSpPr>
        <p:spPr>
          <a:xfrm>
            <a:off x="60960" y="1171955"/>
            <a:ext cx="8945880" cy="563575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240" y="1147546"/>
            <a:ext cx="5647944" cy="61419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86639" y="1213484"/>
            <a:ext cx="5297805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105"/>
              </a:spcBef>
              <a:buFont typeface="Wingdings"/>
              <a:buChar char=""/>
              <a:tabLst>
                <a:tab pos="299720" algn="l"/>
              </a:tabLst>
            </a:pPr>
            <a:r>
              <a:rPr sz="2000" b="1" spc="-5" dirty="0">
                <a:latin typeface="Calibri"/>
                <a:cs typeface="Calibri"/>
              </a:rPr>
              <a:t>List </a:t>
            </a:r>
            <a:r>
              <a:rPr sz="2000" b="1" dirty="0">
                <a:latin typeface="Calibri"/>
                <a:cs typeface="Calibri"/>
              </a:rPr>
              <a:t>of </a:t>
            </a:r>
            <a:r>
              <a:rPr sz="2000" b="1" spc="-15" dirty="0">
                <a:latin typeface="Calibri"/>
                <a:cs typeface="Calibri"/>
              </a:rPr>
              <a:t>Pages for </a:t>
            </a:r>
            <a:r>
              <a:rPr sz="2000" b="1" spc="-5" dirty="0">
                <a:latin typeface="Calibri"/>
                <a:cs typeface="Calibri"/>
              </a:rPr>
              <a:t>which </a:t>
            </a:r>
            <a:r>
              <a:rPr sz="2000" b="1" dirty="0">
                <a:latin typeface="Calibri"/>
                <a:cs typeface="Calibri"/>
              </a:rPr>
              <a:t>UI need </a:t>
            </a:r>
            <a:r>
              <a:rPr sz="2000" b="1" spc="-10" dirty="0">
                <a:latin typeface="Calibri"/>
                <a:cs typeface="Calibri"/>
              </a:rPr>
              <a:t>to </a:t>
            </a:r>
            <a:r>
              <a:rPr sz="2000" b="1" dirty="0">
                <a:latin typeface="Calibri"/>
                <a:cs typeface="Calibri"/>
              </a:rPr>
              <a:t>be</a:t>
            </a:r>
            <a:r>
              <a:rPr sz="2000" b="1" spc="-5" dirty="0">
                <a:latin typeface="Calibri"/>
                <a:cs typeface="Calibri"/>
              </a:rPr>
              <a:t> </a:t>
            </a:r>
            <a:r>
              <a:rPr sz="2000" b="1" spc="-10" dirty="0">
                <a:latin typeface="Calibri"/>
                <a:cs typeface="Calibri"/>
              </a:rPr>
              <a:t>developed</a:t>
            </a:r>
            <a:endParaRPr sz="2000">
              <a:latin typeface="Calibri"/>
              <a:cs typeface="Calibri"/>
            </a:endParaRP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E3BE9B0B-05BF-96F6-0EAC-B0BA257CB6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219095"/>
              </p:ext>
            </p:extLst>
          </p:nvPr>
        </p:nvGraphicFramePr>
        <p:xfrm>
          <a:off x="394855" y="1672936"/>
          <a:ext cx="8315122" cy="455460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459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691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1005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600" b="1" dirty="0">
                          <a:solidFill>
                            <a:srgbClr val="FFFFFF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S.</a:t>
                      </a:r>
                      <a:r>
                        <a:rPr sz="1600" b="1" spc="-20" dirty="0">
                          <a:solidFill>
                            <a:srgbClr val="FFFFFF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600" b="1" dirty="0">
                          <a:solidFill>
                            <a:srgbClr val="FFFFFF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No.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600" b="1" spc="-20" dirty="0">
                          <a:solidFill>
                            <a:srgbClr val="FFFFFF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Page</a:t>
                      </a:r>
                      <a:r>
                        <a:rPr sz="1600" b="1" spc="-5" dirty="0">
                          <a:solidFill>
                            <a:srgbClr val="FFFFFF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600" b="1" dirty="0">
                          <a:solidFill>
                            <a:srgbClr val="FFFFFF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Name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00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Times New Roman"/>
                        </a:rPr>
                        <a:t>1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Times New Roman"/>
                        </a:rPr>
                        <a:t>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Community Portal Home Page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00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Times New Roman"/>
                        </a:rPr>
                        <a:t>2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 Registration Page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8853344"/>
                  </a:ext>
                </a:extLst>
              </a:tr>
              <a:tr h="36604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Times New Roman"/>
                        </a:rPr>
                        <a:t>3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 Registration Confirmation Page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8736797"/>
                  </a:ext>
                </a:extLst>
              </a:tr>
              <a:tr h="36604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Times New Roman"/>
                        </a:rPr>
                        <a:t>4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 Update Profile Page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0062352"/>
                  </a:ext>
                </a:extLst>
              </a:tr>
              <a:tr h="36604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Times New Roman"/>
                        </a:rPr>
                        <a:t>5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 Search Users Page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950187"/>
                  </a:ext>
                </a:extLst>
              </a:tr>
              <a:tr h="36604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Times New Roman"/>
                        </a:rPr>
                        <a:t>6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 List Search Results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5766766"/>
                  </a:ext>
                </a:extLst>
              </a:tr>
              <a:tr h="36604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Times New Roman"/>
                        </a:rPr>
                        <a:t>7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 Public Profile Page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7402339"/>
                  </a:ext>
                </a:extLst>
              </a:tr>
              <a:tr h="36604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Times New Roman"/>
                        </a:rPr>
                        <a:t>8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 Registration Confirmation Email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292798"/>
                  </a:ext>
                </a:extLst>
              </a:tr>
              <a:tr h="36604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Times New Roman"/>
                        </a:rPr>
                        <a:t>9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 Login Page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0232238"/>
                  </a:ext>
                </a:extLst>
              </a:tr>
              <a:tr h="36604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Times New Roman"/>
                        </a:rPr>
                        <a:t>10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 Forget Password Page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703999"/>
                  </a:ext>
                </a:extLst>
              </a:tr>
              <a:tr h="36604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Times New Roman"/>
                        </a:rPr>
                        <a:t>11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 Design the Forget Password Confirmation Page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42675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40760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4. Forms &amp; Pages</a:t>
            </a:r>
            <a:r>
              <a:rPr spc="-10" dirty="0"/>
              <a:t> </a:t>
            </a:r>
            <a:r>
              <a:rPr spc="-5" dirty="0"/>
              <a:t>Design</a:t>
            </a:r>
          </a:p>
        </p:txBody>
      </p:sp>
      <p:sp>
        <p:nvSpPr>
          <p:cNvPr id="3" name="object 3"/>
          <p:cNvSpPr/>
          <p:nvPr/>
        </p:nvSpPr>
        <p:spPr>
          <a:xfrm>
            <a:off x="60960" y="1171955"/>
            <a:ext cx="8945880" cy="563575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B4542B-24C2-0751-09F4-4B904A81232E}"/>
              </a:ext>
            </a:extLst>
          </p:cNvPr>
          <p:cNvSpPr txBox="1"/>
          <p:nvPr/>
        </p:nvSpPr>
        <p:spPr>
          <a:xfrm flipH="1">
            <a:off x="179451" y="1295400"/>
            <a:ext cx="4632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Login Page</a:t>
            </a: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EE09F8F-5F0B-FA09-8D21-3BD56EF0DE6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0" t="16174" r="20833" b="6592"/>
          <a:stretch/>
        </p:blipFill>
        <p:spPr>
          <a:xfrm>
            <a:off x="228600" y="1972880"/>
            <a:ext cx="4139753" cy="3039697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92E7893-C516-E9FC-CB27-84BAA13D39B4}"/>
              </a:ext>
            </a:extLst>
          </p:cNvPr>
          <p:cNvSpPr txBox="1"/>
          <p:nvPr/>
        </p:nvSpPr>
        <p:spPr>
          <a:xfrm flipH="1">
            <a:off x="4572000" y="1295400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Registration Page</a:t>
            </a:r>
          </a:p>
        </p:txBody>
      </p:sp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55947831-157A-8FE7-3F85-AE1D311561B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64" t="16183" r="22693" b="26381"/>
          <a:stretch/>
        </p:blipFill>
        <p:spPr bwMode="auto">
          <a:xfrm>
            <a:off x="4558145" y="1825356"/>
            <a:ext cx="4186968" cy="4194444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1F021DA1-B16A-6BBD-C071-8E71898CEB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40760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4. Forms &amp; Pages</a:t>
            </a:r>
            <a:r>
              <a:rPr spc="-10" dirty="0"/>
              <a:t> </a:t>
            </a:r>
            <a:r>
              <a:rPr spc="-5" dirty="0"/>
              <a:t>Design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0B121C63-F959-BE30-751E-59B243B77EC3}"/>
              </a:ext>
            </a:extLst>
          </p:cNvPr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5B8665-FB7B-5647-A477-DF9F0975B508}"/>
              </a:ext>
            </a:extLst>
          </p:cNvPr>
          <p:cNvSpPr txBox="1"/>
          <p:nvPr/>
        </p:nvSpPr>
        <p:spPr>
          <a:xfrm flipH="1">
            <a:off x="179451" y="1295400"/>
            <a:ext cx="4632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Forgot password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1C12C5-8D18-B89C-B9A8-A58D59D5FFA0}"/>
              </a:ext>
            </a:extLst>
          </p:cNvPr>
          <p:cNvSpPr txBox="1"/>
          <p:nvPr/>
        </p:nvSpPr>
        <p:spPr>
          <a:xfrm flipH="1">
            <a:off x="4659408" y="3401291"/>
            <a:ext cx="4632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Forgot password confirmation page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EB0FE64-BA8F-4E56-6957-37024CF17C2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64" t="16410" r="13462" b="20684"/>
          <a:stretch/>
        </p:blipFill>
        <p:spPr bwMode="auto">
          <a:xfrm>
            <a:off x="395636" y="1649472"/>
            <a:ext cx="4256845" cy="2554107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Picture 1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918EEB9-BD12-BB20-7847-A1396DE3C06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04" t="13814" r="27727" b="32854"/>
          <a:stretch/>
        </p:blipFill>
        <p:spPr bwMode="auto">
          <a:xfrm>
            <a:off x="4122779" y="3710107"/>
            <a:ext cx="4734674" cy="2919293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8821886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31E915FB-7757-5774-0075-900A8264BB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40760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4. Forms &amp; Pages</a:t>
            </a:r>
            <a:r>
              <a:rPr spc="-10" dirty="0"/>
              <a:t> </a:t>
            </a:r>
            <a:r>
              <a:rPr spc="-5" dirty="0"/>
              <a:t>Design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781A45BE-8621-4D45-60AE-8CD49126021E}"/>
              </a:ext>
            </a:extLst>
          </p:cNvPr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73F92-AADE-44CA-2EFC-1FF685D808D2}"/>
              </a:ext>
            </a:extLst>
          </p:cNvPr>
          <p:cNvSpPr txBox="1"/>
          <p:nvPr/>
        </p:nvSpPr>
        <p:spPr>
          <a:xfrm flipH="1">
            <a:off x="179451" y="1295400"/>
            <a:ext cx="4632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Search user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B93FDF-D0E9-B190-A73F-23DA81F05A66}"/>
              </a:ext>
            </a:extLst>
          </p:cNvPr>
          <p:cNvSpPr txBox="1"/>
          <p:nvPr/>
        </p:nvSpPr>
        <p:spPr>
          <a:xfrm flipH="1">
            <a:off x="4247957" y="3026063"/>
            <a:ext cx="3039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 Profile Page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10CF4D23-B5C4-4128-03E0-D280DC0E2F2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51" t="17094" r="13205" b="22963"/>
          <a:stretch/>
        </p:blipFill>
        <p:spPr bwMode="auto">
          <a:xfrm>
            <a:off x="179450" y="1784576"/>
            <a:ext cx="3993797" cy="2254024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Picture 10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D389EF4B-BD73-0184-1BDB-B10523ABFFF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51" t="15727" r="13077" b="17721"/>
          <a:stretch/>
        </p:blipFill>
        <p:spPr bwMode="auto">
          <a:xfrm>
            <a:off x="4138611" y="3555880"/>
            <a:ext cx="4549083" cy="2844920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70323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45313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5. Forms &amp; Pages Feedback</a:t>
            </a:r>
          </a:p>
        </p:txBody>
      </p:sp>
      <p:graphicFrame>
        <p:nvGraphicFramePr>
          <p:cNvPr id="3" name="object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9557703"/>
              </p:ext>
            </p:extLst>
          </p:nvPr>
        </p:nvGraphicFramePr>
        <p:xfrm>
          <a:off x="101600" y="1390650"/>
          <a:ext cx="8640443" cy="126009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200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79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079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044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966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c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1400" b="1" spc="-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Forms </a:t>
                      </a:r>
                      <a:r>
                        <a:rPr sz="1400" b="1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/</a:t>
                      </a:r>
                      <a:r>
                        <a:rPr sz="1400" b="1" spc="-4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Pages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1400" b="1" spc="-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Feedback</a:t>
                      </a:r>
                      <a:r>
                        <a:rPr sz="1400" b="1" spc="-3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Received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1400" b="1" spc="-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Modifications</a:t>
                      </a:r>
                      <a:r>
                        <a:rPr sz="1400" b="1" spc="-4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Implemented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96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700" dirty="0">
                          <a:latin typeface="Times New Roman"/>
                          <a:cs typeface="Times New Roman"/>
                        </a:rPr>
                        <a:t>01</a:t>
                      </a:r>
                      <a:endParaRPr sz="17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700" dirty="0">
                          <a:latin typeface="Times New Roman"/>
                          <a:cs typeface="Times New Roman"/>
                        </a:rPr>
                        <a:t>Update Profile Page</a:t>
                      </a:r>
                      <a:endParaRPr sz="17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700" dirty="0">
                          <a:latin typeface="Times New Roman"/>
                          <a:cs typeface="Times New Roman"/>
                        </a:rPr>
                        <a:t>It would be great if you could upload a cover photo</a:t>
                      </a:r>
                      <a:endParaRPr sz="17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700" dirty="0">
                          <a:latin typeface="Times New Roman"/>
                          <a:cs typeface="Times New Roman"/>
                        </a:rPr>
                        <a:t>Add cover photo section</a:t>
                      </a:r>
                      <a:endParaRPr sz="17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96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F838C2A-829E-1BDD-7AD3-AD6422F2993C}"/>
              </a:ext>
            </a:extLst>
          </p:cNvPr>
          <p:cNvSpPr txBox="1"/>
          <p:nvPr/>
        </p:nvSpPr>
        <p:spPr>
          <a:xfrm flipH="1">
            <a:off x="610529" y="3059668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Before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E53944-74FB-A07C-366A-60C434C4D4EB}"/>
              </a:ext>
            </a:extLst>
          </p:cNvPr>
          <p:cNvSpPr txBox="1"/>
          <p:nvPr/>
        </p:nvSpPr>
        <p:spPr>
          <a:xfrm flipH="1">
            <a:off x="6395416" y="2879609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0671F1-8A11-4274-AAF9-9D84D8B4BCD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26" t="19529" r="25389" b="15623"/>
          <a:stretch/>
        </p:blipFill>
        <p:spPr>
          <a:xfrm>
            <a:off x="370913" y="3570111"/>
            <a:ext cx="3752969" cy="2197866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B7F4FFC-F71A-4222-8314-BC26EC4A4A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26" t="19529" r="25389" b="15623"/>
          <a:stretch/>
        </p:blipFill>
        <p:spPr>
          <a:xfrm>
            <a:off x="4267200" y="3477808"/>
            <a:ext cx="4724400" cy="2766769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1B5B7E8-5515-4791-B2C1-E458A7A6D94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777" y="3570111"/>
            <a:ext cx="1612744" cy="100796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0A0505F-768D-45A9-A03E-28A798A4F5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09" t="23283" r="66803" b="56591"/>
          <a:stretch/>
        </p:blipFill>
        <p:spPr>
          <a:xfrm>
            <a:off x="4555067" y="3912954"/>
            <a:ext cx="1143000" cy="76173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248412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6. </a:t>
            </a:r>
            <a:r>
              <a:rPr spc="-10" dirty="0"/>
              <a:t>HTML</a:t>
            </a:r>
            <a:r>
              <a:rPr spc="-125" dirty="0"/>
              <a:t> </a:t>
            </a:r>
            <a:r>
              <a:rPr spc="-5" dirty="0"/>
              <a:t>Pages</a:t>
            </a:r>
          </a:p>
        </p:txBody>
      </p:sp>
      <p:sp>
        <p:nvSpPr>
          <p:cNvPr id="3" name="object 3"/>
          <p:cNvSpPr/>
          <p:nvPr/>
        </p:nvSpPr>
        <p:spPr>
          <a:xfrm>
            <a:off x="60960" y="1171955"/>
            <a:ext cx="8945880" cy="563575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240" y="1147546"/>
            <a:ext cx="3168396" cy="61419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86639" y="1213484"/>
            <a:ext cx="2818765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105"/>
              </a:spcBef>
              <a:buFont typeface="Wingdings"/>
              <a:buChar char=""/>
              <a:tabLst>
                <a:tab pos="299720" algn="l"/>
              </a:tabLst>
            </a:pPr>
            <a:r>
              <a:rPr lang="en-US" sz="2000" b="1" spc="-5" dirty="0">
                <a:latin typeface="Calibri"/>
                <a:cs typeface="Calibri"/>
              </a:rPr>
              <a:t>Home Page</a:t>
            </a:r>
            <a:endParaRPr sz="2000" dirty="0">
              <a:latin typeface="Calibri"/>
              <a:cs typeface="Calibri"/>
            </a:endParaRPr>
          </a:p>
        </p:txBody>
      </p:sp>
      <p:pic>
        <p:nvPicPr>
          <p:cNvPr id="9" name="Picture 8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8AE1BC22-A02B-FF61-E3C7-6292623E03F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04" y="1620657"/>
            <a:ext cx="5384800" cy="3028950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AE96294-1E8F-D95C-D030-214B79696F26}"/>
              </a:ext>
            </a:extLst>
          </p:cNvPr>
          <p:cNvSpPr txBox="1"/>
          <p:nvPr/>
        </p:nvSpPr>
        <p:spPr>
          <a:xfrm flipH="1">
            <a:off x="5788382" y="3695271"/>
            <a:ext cx="148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Login Page</a:t>
            </a:r>
          </a:p>
        </p:txBody>
      </p:sp>
      <p:pic>
        <p:nvPicPr>
          <p:cNvPr id="13" name="Picture 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C96A6BD-C3B3-5DC2-4273-9BC3E25049A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42"/>
          <a:stretch/>
        </p:blipFill>
        <p:spPr>
          <a:xfrm>
            <a:off x="4100567" y="4267200"/>
            <a:ext cx="4744406" cy="2272631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8CF59A27-C8D9-C002-A1C4-CC0B28A3A9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248412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6. </a:t>
            </a:r>
            <a:r>
              <a:rPr spc="-10" dirty="0"/>
              <a:t>HTML</a:t>
            </a:r>
            <a:r>
              <a:rPr spc="-125" dirty="0"/>
              <a:t> </a:t>
            </a:r>
            <a:r>
              <a:rPr spc="-5" dirty="0"/>
              <a:t>Pages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EAC00338-5706-3C43-5DC7-A222644B1908}"/>
              </a:ext>
            </a:extLst>
          </p:cNvPr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CB92B6-50A6-7162-12FA-29115CAD4539}"/>
              </a:ext>
            </a:extLst>
          </p:cNvPr>
          <p:cNvSpPr txBox="1"/>
          <p:nvPr/>
        </p:nvSpPr>
        <p:spPr>
          <a:xfrm flipH="1">
            <a:off x="194217" y="1261539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Forgot Password Page</a:t>
            </a:r>
          </a:p>
        </p:txBody>
      </p:sp>
      <p:pic>
        <p:nvPicPr>
          <p:cNvPr id="8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8F1053C-C00E-4EFD-931C-C901F210512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166" b="44074"/>
          <a:stretch/>
        </p:blipFill>
        <p:spPr>
          <a:xfrm>
            <a:off x="2611286" y="1287957"/>
            <a:ext cx="5882352" cy="2155911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524E33E-25D6-D190-773C-50FE39C861B6}"/>
              </a:ext>
            </a:extLst>
          </p:cNvPr>
          <p:cNvSpPr txBox="1"/>
          <p:nvPr/>
        </p:nvSpPr>
        <p:spPr>
          <a:xfrm flipH="1">
            <a:off x="0" y="3619130"/>
            <a:ext cx="4632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Forgot Password Conformation</a:t>
            </a:r>
          </a:p>
        </p:txBody>
      </p:sp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3B3232B-2C12-B2D0-33AB-C0E97D0FC34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01" r="1798" b="12963"/>
          <a:stretch/>
        </p:blipFill>
        <p:spPr>
          <a:xfrm>
            <a:off x="2923562" y="3824282"/>
            <a:ext cx="5257800" cy="2586972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300221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0DBAF643-F6DE-BA51-594C-72A5A73972C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248412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6. </a:t>
            </a:r>
            <a:r>
              <a:rPr spc="-10" dirty="0"/>
              <a:t>HTML</a:t>
            </a:r>
            <a:r>
              <a:rPr spc="-125" dirty="0"/>
              <a:t> </a:t>
            </a:r>
            <a:r>
              <a:rPr spc="-5" dirty="0"/>
              <a:t>Pages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E5FAA6A9-46A0-23D9-6502-8FC9F31C8AA2}"/>
              </a:ext>
            </a:extLst>
          </p:cNvPr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B5317B-7A6D-35D1-AA7C-48F6C911F3EA}"/>
              </a:ext>
            </a:extLst>
          </p:cNvPr>
          <p:cNvSpPr txBox="1"/>
          <p:nvPr/>
        </p:nvSpPr>
        <p:spPr>
          <a:xfrm flipH="1">
            <a:off x="179451" y="1295400"/>
            <a:ext cx="4632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Registration Form</a:t>
            </a:r>
          </a:p>
        </p:txBody>
      </p:sp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0F88ACB-49A2-0BF8-AAC9-5A3507ABE53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00"/>
          <a:stretch/>
        </p:blipFill>
        <p:spPr>
          <a:xfrm>
            <a:off x="457200" y="1979945"/>
            <a:ext cx="7696200" cy="4286250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598444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52EFC187-04AE-9B48-C928-0D0D6A7E399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248412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6. </a:t>
            </a:r>
            <a:r>
              <a:rPr spc="-10" dirty="0"/>
              <a:t>HTML</a:t>
            </a:r>
            <a:r>
              <a:rPr spc="-125" dirty="0"/>
              <a:t> </a:t>
            </a:r>
            <a:r>
              <a:rPr spc="-5" dirty="0"/>
              <a:t>Pages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CBB89289-F7BC-3C2B-DF5E-49A4B36F8BC7}"/>
              </a:ext>
            </a:extLst>
          </p:cNvPr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869496-E62B-90B6-7ED6-C9673E1B28A9}"/>
              </a:ext>
            </a:extLst>
          </p:cNvPr>
          <p:cNvSpPr txBox="1"/>
          <p:nvPr/>
        </p:nvSpPr>
        <p:spPr>
          <a:xfrm flipH="1">
            <a:off x="179451" y="1295400"/>
            <a:ext cx="4632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Registration Confirmation Email</a:t>
            </a:r>
          </a:p>
        </p:txBody>
      </p:sp>
      <p:pic>
        <p:nvPicPr>
          <p:cNvPr id="7" name="Picture 6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C6DAE3C7-608B-47D0-4B79-3FC030C4D5D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09" t="-160" r="-207" b="27381"/>
          <a:stretch/>
        </p:blipFill>
        <p:spPr>
          <a:xfrm>
            <a:off x="179451" y="1618584"/>
            <a:ext cx="5786738" cy="2335931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C38D4E-EA7F-002D-3E66-E44D7CDB2963}"/>
              </a:ext>
            </a:extLst>
          </p:cNvPr>
          <p:cNvSpPr txBox="1"/>
          <p:nvPr/>
        </p:nvSpPr>
        <p:spPr>
          <a:xfrm flipH="1">
            <a:off x="5871263" y="3572173"/>
            <a:ext cx="3039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Registration Thank you </a:t>
            </a:r>
          </a:p>
        </p:txBody>
      </p:sp>
      <p:pic>
        <p:nvPicPr>
          <p:cNvPr id="9" name="Picture 8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AF353974-21BE-F13C-6F07-323AE6DFA45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88" t="-389" r="-24" b="19714"/>
          <a:stretch/>
        </p:blipFill>
        <p:spPr>
          <a:xfrm>
            <a:off x="3482193" y="4145753"/>
            <a:ext cx="5482356" cy="2475228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62318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285305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Document</a:t>
            </a:r>
            <a:r>
              <a:rPr spc="-20" dirty="0"/>
              <a:t> </a:t>
            </a:r>
            <a:r>
              <a:rPr spc="-5" dirty="0"/>
              <a:t>History</a:t>
            </a:r>
          </a:p>
        </p:txBody>
      </p:sp>
      <p:graphicFrame>
        <p:nvGraphicFramePr>
          <p:cNvPr id="3" name="object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4518154"/>
              </p:ext>
            </p:extLst>
          </p:nvPr>
        </p:nvGraphicFramePr>
        <p:xfrm>
          <a:off x="173037" y="1909826"/>
          <a:ext cx="8641079" cy="423741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97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466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7091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155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  <a:p>
                      <a:pPr marL="173355" marR="165735" indent="28575">
                        <a:lnSpc>
                          <a:spcPct val="100600"/>
                        </a:lnSpc>
                      </a:pPr>
                      <a:r>
                        <a:rPr sz="1600" b="1" spc="-20" dirty="0">
                          <a:solidFill>
                            <a:srgbClr val="FFFFFF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Version  </a:t>
                      </a:r>
                      <a:r>
                        <a:rPr sz="1600" b="1" dirty="0">
                          <a:solidFill>
                            <a:srgbClr val="FFFFFF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Num</a:t>
                      </a:r>
                      <a:r>
                        <a:rPr sz="1600" b="1" spc="-10" dirty="0">
                          <a:solidFill>
                            <a:srgbClr val="FFFFFF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b</a:t>
                      </a:r>
                      <a:r>
                        <a:rPr sz="1600" b="1" spc="-5" dirty="0">
                          <a:solidFill>
                            <a:srgbClr val="FFFFFF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er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127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  <a:p>
                      <a:pPr marL="59690">
                        <a:lnSpc>
                          <a:spcPct val="100000"/>
                        </a:lnSpc>
                        <a:spcBef>
                          <a:spcPts val="935"/>
                        </a:spcBef>
                      </a:pPr>
                      <a:r>
                        <a:rPr sz="1600" b="1" spc="-15" dirty="0">
                          <a:solidFill>
                            <a:srgbClr val="FFFFFF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Effective Date </a:t>
                      </a:r>
                      <a:r>
                        <a:rPr sz="1600" b="1" dirty="0">
                          <a:solidFill>
                            <a:srgbClr val="FFFFFF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of </a:t>
                      </a:r>
                      <a:r>
                        <a:rPr sz="1600" b="1" spc="-10" dirty="0">
                          <a:solidFill>
                            <a:srgbClr val="FFFFFF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release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  <a:p>
                      <a:pPr marL="324485">
                        <a:lnSpc>
                          <a:spcPct val="100000"/>
                        </a:lnSpc>
                        <a:spcBef>
                          <a:spcPts val="935"/>
                        </a:spcBef>
                      </a:pPr>
                      <a:r>
                        <a:rPr sz="1600" b="1" spc="-5" dirty="0">
                          <a:solidFill>
                            <a:srgbClr val="FFFFFF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Summary of </a:t>
                      </a:r>
                      <a:r>
                        <a:rPr sz="1600" b="1" spc="-10" dirty="0">
                          <a:solidFill>
                            <a:srgbClr val="FFFFFF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Included</a:t>
                      </a:r>
                      <a:r>
                        <a:rPr sz="1600" b="1" spc="60" dirty="0">
                          <a:solidFill>
                            <a:srgbClr val="FFFFFF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600" b="1" spc="-10" dirty="0">
                          <a:solidFill>
                            <a:srgbClr val="FFFFFF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Changes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/>
                      </a:endParaRPr>
                    </a:p>
                    <a:p>
                      <a:pPr marL="1905" algn="ctr">
                        <a:lnSpc>
                          <a:spcPct val="100000"/>
                        </a:lnSpc>
                        <a:spcBef>
                          <a:spcPts val="935"/>
                        </a:spcBef>
                      </a:pPr>
                      <a:r>
                        <a:rPr sz="1600" b="1" spc="-5" dirty="0">
                          <a:solidFill>
                            <a:srgbClr val="FFFFFF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Author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6806">
                <a:tc>
                  <a:txBody>
                    <a:bodyPr/>
                    <a:lstStyle/>
                    <a:p>
                      <a:pPr marL="56515" algn="ctr">
                        <a:lnSpc>
                          <a:spcPct val="100000"/>
                        </a:lnSpc>
                        <a:spcBef>
                          <a:spcPts val="1345"/>
                        </a:spcBef>
                      </a:pPr>
                      <a:r>
                        <a:rPr sz="16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1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17081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144780">
                        <a:lnSpc>
                          <a:spcPct val="100000"/>
                        </a:lnSpc>
                        <a:spcBef>
                          <a:spcPts val="1345"/>
                        </a:spcBef>
                      </a:pPr>
                      <a:r>
                        <a:rPr sz="16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4</a:t>
                      </a:r>
                      <a:r>
                        <a:rPr sz="1575" baseline="2645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th </a:t>
                      </a:r>
                      <a:r>
                        <a:rPr sz="16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March</a:t>
                      </a:r>
                      <a:r>
                        <a:rPr sz="1600" spc="-114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6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2016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17081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141605">
                        <a:lnSpc>
                          <a:spcPct val="100000"/>
                        </a:lnSpc>
                        <a:spcBef>
                          <a:spcPts val="1345"/>
                        </a:spcBef>
                      </a:pPr>
                      <a:r>
                        <a:rPr sz="1600" spc="-1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First</a:t>
                      </a:r>
                      <a:r>
                        <a:rPr sz="16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6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Edition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17081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107314">
                        <a:lnSpc>
                          <a:spcPct val="100000"/>
                        </a:lnSpc>
                        <a:spcBef>
                          <a:spcPts val="1345"/>
                        </a:spcBef>
                      </a:pPr>
                      <a:r>
                        <a:rPr sz="1600" spc="-1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Satya</a:t>
                      </a:r>
                      <a:r>
                        <a:rPr sz="16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CVS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17081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6932">
                <a:tc>
                  <a:txBody>
                    <a:bodyPr/>
                    <a:lstStyle/>
                    <a:p>
                      <a:pPr marL="102235" algn="ctr">
                        <a:lnSpc>
                          <a:spcPct val="100000"/>
                        </a:lnSpc>
                        <a:spcBef>
                          <a:spcPts val="1345"/>
                        </a:spcBef>
                      </a:pPr>
                      <a:r>
                        <a:rPr sz="16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2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17081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144780">
                        <a:lnSpc>
                          <a:spcPct val="100000"/>
                        </a:lnSpc>
                        <a:spcBef>
                          <a:spcPts val="1345"/>
                        </a:spcBef>
                      </a:pPr>
                      <a:r>
                        <a:rPr sz="16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7</a:t>
                      </a:r>
                      <a:r>
                        <a:rPr sz="1575" baseline="2645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th </a:t>
                      </a:r>
                      <a:r>
                        <a:rPr sz="16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April</a:t>
                      </a:r>
                      <a:r>
                        <a:rPr sz="1600" spc="-12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6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2017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17081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141605">
                        <a:lnSpc>
                          <a:spcPct val="100000"/>
                        </a:lnSpc>
                        <a:spcBef>
                          <a:spcPts val="1395"/>
                        </a:spcBef>
                      </a:pPr>
                      <a:r>
                        <a:rPr sz="16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Changed </a:t>
                      </a:r>
                      <a:r>
                        <a:rPr sz="1600" spc="-1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for </a:t>
                      </a:r>
                      <a:r>
                        <a:rPr sz="16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Module</a:t>
                      </a:r>
                      <a:r>
                        <a:rPr sz="1600" spc="2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 </a:t>
                      </a:r>
                      <a:r>
                        <a:rPr sz="16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2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mbria"/>
                      </a:endParaRPr>
                    </a:p>
                  </a:txBody>
                  <a:tcPr marL="0" marR="0" marT="1771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107314">
                        <a:lnSpc>
                          <a:spcPct val="100000"/>
                        </a:lnSpc>
                        <a:spcBef>
                          <a:spcPts val="1345"/>
                        </a:spcBef>
                      </a:pPr>
                      <a:r>
                        <a:rPr sz="16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Shrinivas </a:t>
                      </a:r>
                      <a:r>
                        <a:rPr sz="16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K</a:t>
                      </a:r>
                      <a:r>
                        <a:rPr sz="1600" spc="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6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R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17081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6806">
                <a:tc>
                  <a:txBody>
                    <a:bodyPr/>
                    <a:lstStyle/>
                    <a:p>
                      <a:pPr marL="102235" algn="ctr">
                        <a:lnSpc>
                          <a:spcPct val="100000"/>
                        </a:lnSpc>
                        <a:spcBef>
                          <a:spcPts val="1345"/>
                        </a:spcBef>
                      </a:pPr>
                      <a:r>
                        <a:rPr sz="16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3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17081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144780">
                        <a:lnSpc>
                          <a:spcPct val="100000"/>
                        </a:lnSpc>
                        <a:spcBef>
                          <a:spcPts val="1345"/>
                        </a:spcBef>
                      </a:pPr>
                      <a:r>
                        <a:rPr sz="16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14</a:t>
                      </a:r>
                      <a:r>
                        <a:rPr sz="1575" baseline="2645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th </a:t>
                      </a:r>
                      <a:r>
                        <a:rPr sz="16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May</a:t>
                      </a:r>
                      <a:r>
                        <a:rPr sz="1600" spc="-12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6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2017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17081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187960">
                        <a:lnSpc>
                          <a:spcPct val="100000"/>
                        </a:lnSpc>
                        <a:spcBef>
                          <a:spcPts val="1345"/>
                        </a:spcBef>
                      </a:pPr>
                      <a:r>
                        <a:rPr sz="16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Changed </a:t>
                      </a:r>
                      <a:r>
                        <a:rPr sz="1600" spc="-1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for </a:t>
                      </a:r>
                      <a:r>
                        <a:rPr sz="16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Module</a:t>
                      </a:r>
                      <a:r>
                        <a:rPr sz="1600" spc="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6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3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17081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107314">
                        <a:lnSpc>
                          <a:spcPct val="100000"/>
                        </a:lnSpc>
                        <a:spcBef>
                          <a:spcPts val="1345"/>
                        </a:spcBef>
                      </a:pPr>
                      <a:r>
                        <a:rPr sz="16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Shrinivas </a:t>
                      </a:r>
                      <a:r>
                        <a:rPr sz="16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K</a:t>
                      </a:r>
                      <a:r>
                        <a:rPr sz="1600" spc="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6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R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17081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6932">
                <a:tc>
                  <a:txBody>
                    <a:bodyPr/>
                    <a:lstStyle/>
                    <a:p>
                      <a:pPr marL="57150" algn="ctr">
                        <a:lnSpc>
                          <a:spcPct val="100000"/>
                        </a:lnSpc>
                        <a:spcBef>
                          <a:spcPts val="1395"/>
                        </a:spcBef>
                      </a:pPr>
                      <a:r>
                        <a:rPr sz="16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4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mbria"/>
                      </a:endParaRPr>
                    </a:p>
                  </a:txBody>
                  <a:tcPr marL="0" marR="0" marT="1771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144780">
                        <a:lnSpc>
                          <a:spcPct val="100000"/>
                        </a:lnSpc>
                        <a:spcBef>
                          <a:spcPts val="1395"/>
                        </a:spcBef>
                      </a:pPr>
                      <a:r>
                        <a:rPr sz="16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03</a:t>
                      </a:r>
                      <a:r>
                        <a:rPr sz="1575" baseline="2645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rd </a:t>
                      </a:r>
                      <a:r>
                        <a:rPr sz="1600" spc="-2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May</a:t>
                      </a:r>
                      <a:r>
                        <a:rPr sz="1600" spc="-12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 </a:t>
                      </a:r>
                      <a:r>
                        <a:rPr sz="16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2018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mbria"/>
                      </a:endParaRPr>
                    </a:p>
                  </a:txBody>
                  <a:tcPr marL="0" marR="0" marT="1771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141605">
                        <a:lnSpc>
                          <a:spcPct val="100000"/>
                        </a:lnSpc>
                        <a:spcBef>
                          <a:spcPts val="1395"/>
                        </a:spcBef>
                      </a:pPr>
                      <a:r>
                        <a:rPr sz="16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Changed </a:t>
                      </a:r>
                      <a:r>
                        <a:rPr sz="1600" spc="-1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for</a:t>
                      </a:r>
                      <a:r>
                        <a:rPr sz="1600" spc="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 </a:t>
                      </a:r>
                      <a:r>
                        <a:rPr sz="1600" spc="-2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RQF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mbria"/>
                      </a:endParaRPr>
                    </a:p>
                  </a:txBody>
                  <a:tcPr marL="0" marR="0" marT="1771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107314">
                        <a:lnSpc>
                          <a:spcPct val="100000"/>
                        </a:lnSpc>
                        <a:spcBef>
                          <a:spcPts val="1395"/>
                        </a:spcBef>
                      </a:pPr>
                      <a:r>
                        <a:rPr sz="1600" spc="-1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Shrinivas </a:t>
                      </a:r>
                      <a:r>
                        <a:rPr sz="16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K</a:t>
                      </a:r>
                      <a:r>
                        <a:rPr sz="1600" spc="5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 </a:t>
                      </a:r>
                      <a:r>
                        <a:rPr sz="16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R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mbria"/>
                      </a:endParaRPr>
                    </a:p>
                  </a:txBody>
                  <a:tcPr marL="0" marR="0" marT="1771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6806">
                <a:tc>
                  <a:txBody>
                    <a:bodyPr/>
                    <a:lstStyle/>
                    <a:p>
                      <a:pPr marL="56515" algn="ctr">
                        <a:lnSpc>
                          <a:spcPct val="100000"/>
                        </a:lnSpc>
                        <a:spcBef>
                          <a:spcPts val="1400"/>
                        </a:spcBef>
                      </a:pPr>
                      <a:r>
                        <a:rPr sz="16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5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mbria"/>
                      </a:endParaRPr>
                    </a:p>
                  </a:txBody>
                  <a:tcPr marL="0" marR="0" marT="17780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144780">
                        <a:lnSpc>
                          <a:spcPct val="100000"/>
                        </a:lnSpc>
                        <a:spcBef>
                          <a:spcPts val="1400"/>
                        </a:spcBef>
                      </a:pPr>
                      <a:r>
                        <a:rPr sz="16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16</a:t>
                      </a:r>
                      <a:r>
                        <a:rPr sz="1575" baseline="2645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th </a:t>
                      </a:r>
                      <a:r>
                        <a:rPr sz="16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Sep</a:t>
                      </a:r>
                      <a:r>
                        <a:rPr sz="1600" spc="-12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 </a:t>
                      </a:r>
                      <a:r>
                        <a:rPr sz="16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2018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Cambria"/>
                      </a:endParaRPr>
                    </a:p>
                  </a:txBody>
                  <a:tcPr marL="0" marR="0" marT="17780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141605">
                        <a:lnSpc>
                          <a:spcPct val="100000"/>
                        </a:lnSpc>
                        <a:spcBef>
                          <a:spcPts val="1400"/>
                        </a:spcBef>
                      </a:pPr>
                      <a:r>
                        <a:rPr sz="16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Change </a:t>
                      </a:r>
                      <a:r>
                        <a:rPr sz="1600" spc="-1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for </a:t>
                      </a:r>
                      <a:r>
                        <a:rPr sz="1600" spc="-2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Java</a:t>
                      </a:r>
                      <a:r>
                        <a:rPr sz="1600" spc="4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 </a:t>
                      </a:r>
                      <a:r>
                        <a:rPr sz="1600" spc="-2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Track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mbria"/>
                      </a:endParaRPr>
                    </a:p>
                  </a:txBody>
                  <a:tcPr marL="0" marR="0" marT="17780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107314">
                        <a:lnSpc>
                          <a:spcPct val="100000"/>
                        </a:lnSpc>
                        <a:spcBef>
                          <a:spcPts val="1400"/>
                        </a:spcBef>
                      </a:pPr>
                      <a:r>
                        <a:rPr sz="1600" spc="-1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Shrinivas </a:t>
                      </a:r>
                      <a:r>
                        <a:rPr sz="16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K</a:t>
                      </a:r>
                      <a:r>
                        <a:rPr sz="1600" spc="6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 </a:t>
                      </a:r>
                      <a:r>
                        <a:rPr sz="16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mbria"/>
                        </a:rPr>
                        <a:t>R</a:t>
                      </a:r>
                      <a:endParaRPr sz="1600" dirty="0">
                        <a:latin typeface="Verdana" panose="020B0604030504040204" pitchFamily="34" charset="0"/>
                        <a:ea typeface="Verdana" panose="020B0604030504040204" pitchFamily="34" charset="0"/>
                        <a:cs typeface="Cambria"/>
                      </a:endParaRPr>
                    </a:p>
                  </a:txBody>
                  <a:tcPr marL="0" marR="0" marT="17780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C3DD92A2-E6C3-0489-8504-C7098A08D0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248412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6. </a:t>
            </a:r>
            <a:r>
              <a:rPr spc="-10" dirty="0"/>
              <a:t>HTML</a:t>
            </a:r>
            <a:r>
              <a:rPr spc="-125" dirty="0"/>
              <a:t> </a:t>
            </a:r>
            <a:r>
              <a:rPr spc="-5" dirty="0"/>
              <a:t>Pages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C6EBF7D4-2EB2-E55B-3B5B-7D74A51532C4}"/>
              </a:ext>
            </a:extLst>
          </p:cNvPr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D666BD-7C9B-2E91-39DE-ECCBC30FF198}"/>
              </a:ext>
            </a:extLst>
          </p:cNvPr>
          <p:cNvSpPr txBox="1"/>
          <p:nvPr/>
        </p:nvSpPr>
        <p:spPr>
          <a:xfrm flipH="1">
            <a:off x="179451" y="1371600"/>
            <a:ext cx="4632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 Profile page</a:t>
            </a:r>
          </a:p>
        </p:txBody>
      </p:sp>
      <p:pic>
        <p:nvPicPr>
          <p:cNvPr id="7" name="Picture 6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B3C7D0ED-A4E0-939D-D345-614A091DCEF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140" y="1927105"/>
            <a:ext cx="7261433" cy="4084556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125609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58759F13-CF8C-3FE7-1BAD-13A9860BF8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248412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6. </a:t>
            </a:r>
            <a:r>
              <a:rPr spc="-10" dirty="0"/>
              <a:t>HTML</a:t>
            </a:r>
            <a:r>
              <a:rPr spc="-125" dirty="0"/>
              <a:t> </a:t>
            </a:r>
            <a:r>
              <a:rPr spc="-5" dirty="0"/>
              <a:t>Pages</a:t>
            </a:r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86577EF0-281B-8BF1-B735-90DD701E033D}"/>
              </a:ext>
            </a:extLst>
          </p:cNvPr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C7D44F-9539-2E17-A61C-794069E54D09}"/>
              </a:ext>
            </a:extLst>
          </p:cNvPr>
          <p:cNvSpPr txBox="1"/>
          <p:nvPr/>
        </p:nvSpPr>
        <p:spPr>
          <a:xfrm flipH="1">
            <a:off x="179451" y="1295400"/>
            <a:ext cx="4632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 Profile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DCD108-4F1F-4F50-B0FC-9D75D8C1AA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t="12964" r="7500" b="6592"/>
          <a:stretch/>
        </p:blipFill>
        <p:spPr>
          <a:xfrm>
            <a:off x="723900" y="1777905"/>
            <a:ext cx="7696200" cy="4137662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036657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06187BB8-DDBC-D896-BA06-35B8F42DD6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248412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6. </a:t>
            </a:r>
            <a:r>
              <a:rPr spc="-10" dirty="0"/>
              <a:t>HTML</a:t>
            </a:r>
            <a:r>
              <a:rPr spc="-125" dirty="0"/>
              <a:t> </a:t>
            </a:r>
            <a:r>
              <a:rPr spc="-5" dirty="0"/>
              <a:t>Pages</a:t>
            </a:r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F4846114-5AE9-E20B-F0FD-0EA0C903E4CE}"/>
              </a:ext>
            </a:extLst>
          </p:cNvPr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330908-167A-F1F1-7E76-0C44FD2D60F3}"/>
              </a:ext>
            </a:extLst>
          </p:cNvPr>
          <p:cNvSpPr txBox="1"/>
          <p:nvPr/>
        </p:nvSpPr>
        <p:spPr>
          <a:xfrm flipH="1">
            <a:off x="179451" y="1295400"/>
            <a:ext cx="4632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Search user Page</a:t>
            </a:r>
          </a:p>
        </p:txBody>
      </p:sp>
      <p:pic>
        <p:nvPicPr>
          <p:cNvPr id="9" name="Picture 8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CB8B1478-D426-E787-70B1-91EFC8C34CB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993800"/>
            <a:ext cx="7148098" cy="402080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620487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301053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7. Usability</a:t>
            </a:r>
            <a:r>
              <a:rPr spc="-45" dirty="0"/>
              <a:t> </a:t>
            </a:r>
            <a:r>
              <a:rPr dirty="0"/>
              <a:t>Metrics</a:t>
            </a:r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CABE3CA5-06D5-9370-A128-BA45720B9CFD}"/>
              </a:ext>
            </a:extLst>
          </p:cNvPr>
          <p:cNvSpPr txBox="1">
            <a:spLocks/>
          </p:cNvSpPr>
          <p:nvPr/>
        </p:nvSpPr>
        <p:spPr>
          <a:xfrm>
            <a:off x="113792" y="429005"/>
            <a:ext cx="301053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2800" b="0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95"/>
              </a:spcBef>
            </a:pPr>
            <a:r>
              <a:rPr lang="en-US" kern="0" spc="-5"/>
              <a:t>7. Usability</a:t>
            </a:r>
            <a:r>
              <a:rPr lang="en-US" kern="0" spc="-45"/>
              <a:t> </a:t>
            </a:r>
            <a:r>
              <a:rPr lang="en-US" kern="0"/>
              <a:t>Metrics</a:t>
            </a:r>
            <a:endParaRPr lang="en-US" kern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DAF8D5-A355-C375-A33C-97A7AF9A6F71}"/>
              </a:ext>
            </a:extLst>
          </p:cNvPr>
          <p:cNvSpPr txBox="1"/>
          <p:nvPr/>
        </p:nvSpPr>
        <p:spPr>
          <a:xfrm>
            <a:off x="113792" y="1219200"/>
            <a:ext cx="872540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Arial MT"/>
              </a:rPr>
              <a:t>Test name             (The content name which is going to be tested)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Arial MT"/>
              </a:rPr>
              <a:t>Test cases</a:t>
            </a:r>
            <a:r>
              <a:rPr lang="en-US" sz="16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Arial MT"/>
              </a:rPr>
              <a:t>             (For the serial and case number of test for the selected form)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Arial MT"/>
              </a:rPr>
              <a:t>Features                (The section with which developer want to test)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Arial MT"/>
              </a:rPr>
              <a:t>Description            (Description section is for the description of the selected page)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Arial MT"/>
              </a:rPr>
              <a:t>Steps to execute    (Explain the steps need to execute on the text)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Arial MT"/>
              </a:rPr>
              <a:t>Test data                (initially not required)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Arial MT"/>
              </a:rPr>
              <a:t>Expected results    ( the result will be displayed after execute the mentioned test)</a:t>
            </a:r>
            <a:endParaRPr lang="en-US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Arial M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C93971-4B67-CB13-CF39-F49F5E2C1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979" y="3886200"/>
            <a:ext cx="8259034" cy="228005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394081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8. User </a:t>
            </a:r>
            <a:r>
              <a:rPr dirty="0"/>
              <a:t>Interaction</a:t>
            </a:r>
            <a:r>
              <a:rPr spc="-50" dirty="0"/>
              <a:t> </a:t>
            </a:r>
            <a:r>
              <a:rPr spc="-5" dirty="0"/>
              <a:t>Steps</a:t>
            </a:r>
          </a:p>
        </p:txBody>
      </p:sp>
      <p:sp>
        <p:nvSpPr>
          <p:cNvPr id="3" name="object 5">
            <a:extLst>
              <a:ext uri="{FF2B5EF4-FFF2-40B4-BE49-F238E27FC236}">
                <a16:creationId xmlns:a16="http://schemas.microsoft.com/office/drawing/2014/main" id="{D9C245A4-8084-33AE-83A3-30DAC90A5785}"/>
              </a:ext>
            </a:extLst>
          </p:cNvPr>
          <p:cNvSpPr/>
          <p:nvPr/>
        </p:nvSpPr>
        <p:spPr>
          <a:xfrm>
            <a:off x="108204" y="1295400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565ABB-D928-11DB-76F5-F72DD20948F1}"/>
              </a:ext>
            </a:extLst>
          </p:cNvPr>
          <p:cNvSpPr txBox="1"/>
          <p:nvPr/>
        </p:nvSpPr>
        <p:spPr>
          <a:xfrm>
            <a:off x="108204" y="1447800"/>
            <a:ext cx="8730996" cy="1118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775"/>
              </a:spcBef>
              <a:buFont typeface="Wingdings"/>
              <a:buChar char=""/>
              <a:tabLst>
                <a:tab pos="299720" algn="l"/>
              </a:tabLst>
            </a:pPr>
            <a:r>
              <a:rPr lang="en-US" sz="2000" b="1" spc="-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Scenario 1: Login Page</a:t>
            </a:r>
          </a:p>
          <a:p>
            <a:pPr marL="12700">
              <a:lnSpc>
                <a:spcPct val="100000"/>
              </a:lnSpc>
              <a:spcBef>
                <a:spcPts val="775"/>
              </a:spcBef>
              <a:tabLst>
                <a:tab pos="299720" algn="l"/>
              </a:tabLst>
            </a:pPr>
            <a:br>
              <a:rPr lang="en-US" sz="20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Arial MT"/>
              </a:rPr>
            </a:br>
            <a:endParaRPr lang="en-US" sz="2000" dirty="0">
              <a:latin typeface="Verdana" panose="020B0604030504040204" pitchFamily="34" charset="0"/>
              <a:ea typeface="Verdana" panose="020B0604030504040204" pitchFamily="34" charset="0"/>
              <a:cs typeface="Calibri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02A22CF-3D9D-E60E-675D-E3AA6C1A22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6854752"/>
              </p:ext>
            </p:extLst>
          </p:nvPr>
        </p:nvGraphicFramePr>
        <p:xfrm>
          <a:off x="990600" y="1824685"/>
          <a:ext cx="7543800" cy="4934522"/>
        </p:xfrm>
        <a:graphic>
          <a:graphicData uri="http://schemas.openxmlformats.org/drawingml/2006/table">
            <a:tbl>
              <a:tblPr firstRow="1" firstCol="1" bandRow="1">
                <a:tableStyleId>{68D230F3-CF80-4859-8CE7-A43EE81993B5}</a:tableStyleId>
              </a:tblPr>
              <a:tblGrid>
                <a:gridCol w="7543800">
                  <a:extLst>
                    <a:ext uri="{9D8B030D-6E8A-4147-A177-3AD203B41FA5}">
                      <a16:colId xmlns:a16="http://schemas.microsoft.com/office/drawing/2014/main" val="2572953753"/>
                    </a:ext>
                  </a:extLst>
                </a:gridCol>
              </a:tblGrid>
              <a:tr h="18984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445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Interaction Process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6916" marR="46916" marT="0" marB="0"/>
                </a:tc>
                <a:extLst>
                  <a:ext uri="{0D108BD9-81ED-4DB2-BD59-A6C34878D82A}">
                    <a16:rowId xmlns:a16="http://schemas.microsoft.com/office/drawing/2014/main" val="3293933654"/>
                  </a:ext>
                </a:extLst>
              </a:tr>
              <a:tr h="3615207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445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From Portal Home Page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445"/>
                        </a:spcBef>
                        <a:spcAft>
                          <a:spcPts val="80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User clicks on “Login” button link and reaches the Login page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445"/>
                        </a:spcBef>
                        <a:spcAft>
                          <a:spcPts val="80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User is required to key in all the required information (Email address and password)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445"/>
                        </a:spcBef>
                        <a:spcAft>
                          <a:spcPts val="80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Upon clicking on the login button validation checks will be performed and error messages will be promoted 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445"/>
                        </a:spcBef>
                        <a:spcAft>
                          <a:spcPts val="8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US" sz="16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If cannot remember password user can click “Forgot password” link and reaches the forgot password page to reset password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445"/>
                        </a:spcBef>
                        <a:spcAft>
                          <a:spcPts val="8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US" sz="16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User is required to add email address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445"/>
                        </a:spcBef>
                        <a:spcAft>
                          <a:spcPts val="8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US" sz="16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Upon clicking on reset password button user can reset password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445"/>
                        </a:spcBef>
                        <a:spcAft>
                          <a:spcPts val="80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If their no invalid details user will enters to the community portal successfully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6916" marR="46916" marT="0" marB="0"/>
                </a:tc>
                <a:extLst>
                  <a:ext uri="{0D108BD9-81ED-4DB2-BD59-A6C34878D82A}">
                    <a16:rowId xmlns:a16="http://schemas.microsoft.com/office/drawing/2014/main" val="329425973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973E520C-B745-EBAF-1076-30B8021364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394081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8. User </a:t>
            </a:r>
            <a:r>
              <a:rPr dirty="0"/>
              <a:t>Interaction</a:t>
            </a:r>
            <a:r>
              <a:rPr spc="-50" dirty="0"/>
              <a:t> </a:t>
            </a:r>
            <a:r>
              <a:rPr spc="-5" dirty="0"/>
              <a:t>Steps</a:t>
            </a:r>
          </a:p>
        </p:txBody>
      </p:sp>
      <p:sp>
        <p:nvSpPr>
          <p:cNvPr id="4" name="object 5">
            <a:extLst>
              <a:ext uri="{FF2B5EF4-FFF2-40B4-BE49-F238E27FC236}">
                <a16:creationId xmlns:a16="http://schemas.microsoft.com/office/drawing/2014/main" id="{97967BAD-A073-5F38-46DA-8F9C1149C3E2}"/>
              </a:ext>
            </a:extLst>
          </p:cNvPr>
          <p:cNvSpPr/>
          <p:nvPr/>
        </p:nvSpPr>
        <p:spPr>
          <a:xfrm>
            <a:off x="108204" y="1295400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E433B3-5BA9-4A33-19CD-C75EA69F8C44}"/>
              </a:ext>
            </a:extLst>
          </p:cNvPr>
          <p:cNvSpPr txBox="1"/>
          <p:nvPr/>
        </p:nvSpPr>
        <p:spPr>
          <a:xfrm>
            <a:off x="108204" y="1447800"/>
            <a:ext cx="8730996" cy="1118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775"/>
              </a:spcBef>
              <a:buFont typeface="Wingdings"/>
              <a:buChar char=""/>
              <a:tabLst>
                <a:tab pos="299720" algn="l"/>
              </a:tabLst>
            </a:pPr>
            <a:r>
              <a:rPr lang="en-US" sz="2000" b="1" spc="-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Scenario 1: Registration Page</a:t>
            </a:r>
          </a:p>
          <a:p>
            <a:pPr marL="12700">
              <a:lnSpc>
                <a:spcPct val="100000"/>
              </a:lnSpc>
              <a:spcBef>
                <a:spcPts val="775"/>
              </a:spcBef>
              <a:tabLst>
                <a:tab pos="299720" algn="l"/>
              </a:tabLst>
            </a:pPr>
            <a:br>
              <a:rPr lang="en-US" sz="20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Arial MT"/>
              </a:rPr>
            </a:br>
            <a:endParaRPr lang="en-US" sz="2000" dirty="0">
              <a:latin typeface="Verdana" panose="020B0604030504040204" pitchFamily="34" charset="0"/>
              <a:ea typeface="Verdana" panose="020B0604030504040204" pitchFamily="34" charset="0"/>
              <a:cs typeface="Calibri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63AC85E-10C3-0C23-C47D-A4D6C201C6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837525"/>
              </p:ext>
            </p:extLst>
          </p:nvPr>
        </p:nvGraphicFramePr>
        <p:xfrm>
          <a:off x="1066800" y="1818900"/>
          <a:ext cx="7467600" cy="4734300"/>
        </p:xfrm>
        <a:graphic>
          <a:graphicData uri="http://schemas.openxmlformats.org/drawingml/2006/table">
            <a:tbl>
              <a:tblPr firstRow="1" firstCol="1" bandRow="1">
                <a:tableStyleId>{68D230F3-CF80-4859-8CE7-A43EE81993B5}</a:tableStyleId>
              </a:tblPr>
              <a:tblGrid>
                <a:gridCol w="7467600">
                  <a:extLst>
                    <a:ext uri="{9D8B030D-6E8A-4147-A177-3AD203B41FA5}">
                      <a16:colId xmlns:a16="http://schemas.microsoft.com/office/drawing/2014/main" val="3872618510"/>
                    </a:ext>
                  </a:extLst>
                </a:gridCol>
              </a:tblGrid>
              <a:tr h="24594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6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Interaction Process</a:t>
                      </a:r>
                      <a:endParaRPr lang="en-US" sz="16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50490" marR="50490" marT="0" marB="0"/>
                </a:tc>
                <a:extLst>
                  <a:ext uri="{0D108BD9-81ED-4DB2-BD59-A6C34878D82A}">
                    <a16:rowId xmlns:a16="http://schemas.microsoft.com/office/drawing/2014/main" val="1557695631"/>
                  </a:ext>
                </a:extLst>
              </a:tr>
              <a:tr h="4488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6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From landing home page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en-SG" sz="16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Users click on the “sign up” button to reach the login page.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en-SG" sz="16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User is required to key in the required information(Name, Email, Phone number, Gender, password) and clicks on the “sign up” button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en-SG" sz="16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Upon clicking on the signup button, validation checks will be performed, and error messages will be prompted to the user if any required information is missing.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en-SG" sz="16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Displaying the Registration confirmation page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en-SG" sz="16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Upon clicking on the “Continue” button reach the registration confirmation mail page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en-SG" sz="16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Upon clicking the “Verify Email address” button reach the Login page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en-SG" sz="16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User clicking the “sign in” link reaches the login page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50490" marR="50490" marT="0" marB="0"/>
                </a:tc>
                <a:extLst>
                  <a:ext uri="{0D108BD9-81ED-4DB2-BD59-A6C34878D82A}">
                    <a16:rowId xmlns:a16="http://schemas.microsoft.com/office/drawing/2014/main" val="27801817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66938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457327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9. User </a:t>
            </a:r>
            <a:r>
              <a:rPr dirty="0"/>
              <a:t>Interaction</a:t>
            </a:r>
            <a:r>
              <a:rPr spc="-30" dirty="0"/>
              <a:t> </a:t>
            </a:r>
            <a:r>
              <a:rPr spc="-5" dirty="0"/>
              <a:t>Flowchart</a:t>
            </a:r>
          </a:p>
        </p:txBody>
      </p:sp>
      <p:sp>
        <p:nvSpPr>
          <p:cNvPr id="3" name="object 5">
            <a:extLst>
              <a:ext uri="{FF2B5EF4-FFF2-40B4-BE49-F238E27FC236}">
                <a16:creationId xmlns:a16="http://schemas.microsoft.com/office/drawing/2014/main" id="{39C5AEFF-C23C-8819-AA1A-918E8D916A7F}"/>
              </a:ext>
            </a:extLst>
          </p:cNvPr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BAFCC5-AF90-877A-FC49-CB8E5A62EFC0}"/>
              </a:ext>
            </a:extLst>
          </p:cNvPr>
          <p:cNvSpPr txBox="1"/>
          <p:nvPr/>
        </p:nvSpPr>
        <p:spPr>
          <a:xfrm>
            <a:off x="108204" y="1371600"/>
            <a:ext cx="8730996" cy="1118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775"/>
              </a:spcBef>
              <a:buFont typeface="Wingdings"/>
              <a:buChar char=""/>
              <a:tabLst>
                <a:tab pos="299720" algn="l"/>
              </a:tabLst>
            </a:pPr>
            <a:r>
              <a:rPr lang="en-US" sz="2000" b="1" spc="-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Scenario 1: Login Page</a:t>
            </a:r>
          </a:p>
          <a:p>
            <a:pPr marL="12700">
              <a:lnSpc>
                <a:spcPct val="100000"/>
              </a:lnSpc>
              <a:spcBef>
                <a:spcPts val="775"/>
              </a:spcBef>
              <a:tabLst>
                <a:tab pos="299720" algn="l"/>
              </a:tabLst>
            </a:pPr>
            <a:br>
              <a:rPr lang="en-US" sz="20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Arial MT"/>
              </a:rPr>
            </a:br>
            <a:endParaRPr lang="en-US" sz="2000" dirty="0">
              <a:latin typeface="Verdana" panose="020B0604030504040204" pitchFamily="34" charset="0"/>
              <a:ea typeface="Verdana" panose="020B0604030504040204" pitchFamily="34" charset="0"/>
              <a:cs typeface="Calibri"/>
            </a:endParaRP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2A42FF4A-1AAB-D153-2F41-A61E3D19DD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981200"/>
            <a:ext cx="6482494" cy="3962400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796676BA-5186-4AEC-0358-8172B3BCED3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457327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9. User </a:t>
            </a:r>
            <a:r>
              <a:rPr dirty="0"/>
              <a:t>Interaction</a:t>
            </a:r>
            <a:r>
              <a:rPr spc="-30" dirty="0"/>
              <a:t> </a:t>
            </a:r>
            <a:r>
              <a:rPr spc="-5" dirty="0"/>
              <a:t>Flowchart</a:t>
            </a:r>
          </a:p>
        </p:txBody>
      </p:sp>
      <p:sp>
        <p:nvSpPr>
          <p:cNvPr id="4" name="object 5">
            <a:extLst>
              <a:ext uri="{FF2B5EF4-FFF2-40B4-BE49-F238E27FC236}">
                <a16:creationId xmlns:a16="http://schemas.microsoft.com/office/drawing/2014/main" id="{97503A9E-81A4-B914-6C58-CC8D59F35066}"/>
              </a:ext>
            </a:extLst>
          </p:cNvPr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4B8FC0-D985-9505-17C5-68322FD9BB97}"/>
              </a:ext>
            </a:extLst>
          </p:cNvPr>
          <p:cNvSpPr txBox="1"/>
          <p:nvPr/>
        </p:nvSpPr>
        <p:spPr>
          <a:xfrm>
            <a:off x="108204" y="1371600"/>
            <a:ext cx="8730996" cy="1118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775"/>
              </a:spcBef>
              <a:buFont typeface="Wingdings"/>
              <a:buChar char=""/>
              <a:tabLst>
                <a:tab pos="299720" algn="l"/>
              </a:tabLst>
            </a:pPr>
            <a:r>
              <a:rPr lang="en-US" sz="2000" b="1" spc="-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Scenario 1: Registration Page</a:t>
            </a:r>
          </a:p>
          <a:p>
            <a:pPr marL="12700">
              <a:lnSpc>
                <a:spcPct val="100000"/>
              </a:lnSpc>
              <a:spcBef>
                <a:spcPts val="775"/>
              </a:spcBef>
              <a:tabLst>
                <a:tab pos="299720" algn="l"/>
              </a:tabLst>
            </a:pPr>
            <a:br>
              <a:rPr lang="en-US" sz="20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Arial MT"/>
              </a:rPr>
            </a:br>
            <a:endParaRPr lang="en-US" sz="2000" dirty="0">
              <a:latin typeface="Verdana" panose="020B0604030504040204" pitchFamily="34" charset="0"/>
              <a:ea typeface="Verdana" panose="020B0604030504040204" pitchFamily="34" charset="0"/>
              <a:cs typeface="Calibri"/>
            </a:endParaRP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7D3CD7FB-0FE2-8726-F0C1-BFDBABF57C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1828800"/>
            <a:ext cx="4635556" cy="418655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411990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334073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70" dirty="0"/>
              <a:t>11. </a:t>
            </a:r>
            <a:r>
              <a:rPr spc="-5" dirty="0"/>
              <a:t>Prototype</a:t>
            </a:r>
            <a:r>
              <a:rPr spc="35" dirty="0"/>
              <a:t> </a:t>
            </a:r>
            <a:r>
              <a:rPr spc="-5" dirty="0"/>
              <a:t>Screen</a:t>
            </a:r>
          </a:p>
        </p:txBody>
      </p:sp>
      <p:sp>
        <p:nvSpPr>
          <p:cNvPr id="3" name="object 5">
            <a:extLst>
              <a:ext uri="{FF2B5EF4-FFF2-40B4-BE49-F238E27FC236}">
                <a16:creationId xmlns:a16="http://schemas.microsoft.com/office/drawing/2014/main" id="{DC74D7C5-1B40-61BE-0AE7-F92920353F73}"/>
              </a:ext>
            </a:extLst>
          </p:cNvPr>
          <p:cNvSpPr/>
          <p:nvPr/>
        </p:nvSpPr>
        <p:spPr>
          <a:xfrm>
            <a:off x="113792" y="1219200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3B3730B-B00F-4CE3-7553-AB33E8EF2C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67" t="21852" r="19167" b="14444"/>
          <a:stretch/>
        </p:blipFill>
        <p:spPr>
          <a:xfrm>
            <a:off x="173863" y="1447800"/>
            <a:ext cx="5638800" cy="3276600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127536D-2A20-650F-2700-02B4C15E87B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33" t="21851" r="19167" b="5556"/>
          <a:stretch/>
        </p:blipFill>
        <p:spPr>
          <a:xfrm>
            <a:off x="4572000" y="3886200"/>
            <a:ext cx="4244292" cy="2772937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1ED150-57FB-3173-B84F-B15DA93BD37D}"/>
              </a:ext>
            </a:extLst>
          </p:cNvPr>
          <p:cNvSpPr txBox="1"/>
          <p:nvPr/>
        </p:nvSpPr>
        <p:spPr>
          <a:xfrm flipH="1">
            <a:off x="99937" y="1118342"/>
            <a:ext cx="4632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Home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DD3F30-F0AC-CA45-85CE-892FF7F55B76}"/>
              </a:ext>
            </a:extLst>
          </p:cNvPr>
          <p:cNvSpPr txBox="1"/>
          <p:nvPr/>
        </p:nvSpPr>
        <p:spPr>
          <a:xfrm flipH="1">
            <a:off x="5838990" y="3410715"/>
            <a:ext cx="4632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Registration page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6874398B-BA54-E12A-CB30-F7C8D6E8FC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334073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70" dirty="0"/>
              <a:t>11. </a:t>
            </a:r>
            <a:r>
              <a:rPr spc="-5" dirty="0"/>
              <a:t>Prototype</a:t>
            </a:r>
            <a:r>
              <a:rPr spc="35" dirty="0"/>
              <a:t> </a:t>
            </a:r>
            <a:r>
              <a:rPr spc="-5" dirty="0"/>
              <a:t>Screen</a:t>
            </a:r>
          </a:p>
        </p:txBody>
      </p:sp>
      <p:sp>
        <p:nvSpPr>
          <p:cNvPr id="4" name="object 5">
            <a:extLst>
              <a:ext uri="{FF2B5EF4-FFF2-40B4-BE49-F238E27FC236}">
                <a16:creationId xmlns:a16="http://schemas.microsoft.com/office/drawing/2014/main" id="{8975278C-E82B-5F26-E48D-2FC60468915B}"/>
              </a:ext>
            </a:extLst>
          </p:cNvPr>
          <p:cNvSpPr/>
          <p:nvPr/>
        </p:nvSpPr>
        <p:spPr>
          <a:xfrm>
            <a:off x="113792" y="1219200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533B8E4-83F0-A270-AA7E-D3343DA78C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33" t="21203" r="19167" b="18691"/>
          <a:stretch/>
        </p:blipFill>
        <p:spPr>
          <a:xfrm>
            <a:off x="194308" y="1524000"/>
            <a:ext cx="5715000" cy="3124200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993537D-0E32-B58C-D1B5-F062487A86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3" t="21898" r="19140" b="17361"/>
          <a:stretch/>
        </p:blipFill>
        <p:spPr>
          <a:xfrm>
            <a:off x="3998551" y="3962400"/>
            <a:ext cx="4951141" cy="2743200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B52B36C-FB00-0797-3980-2BEC021E3617}"/>
              </a:ext>
            </a:extLst>
          </p:cNvPr>
          <p:cNvSpPr txBox="1"/>
          <p:nvPr/>
        </p:nvSpPr>
        <p:spPr>
          <a:xfrm flipH="1">
            <a:off x="113792" y="1088520"/>
            <a:ext cx="4632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Email Verification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056D7C-601F-13CC-1C89-0A7D42896866}"/>
              </a:ext>
            </a:extLst>
          </p:cNvPr>
          <p:cNvSpPr txBox="1"/>
          <p:nvPr/>
        </p:nvSpPr>
        <p:spPr>
          <a:xfrm flipH="1">
            <a:off x="5562600" y="3453245"/>
            <a:ext cx="4632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Registration Thank you </a:t>
            </a:r>
          </a:p>
        </p:txBody>
      </p:sp>
    </p:spTree>
    <p:extLst>
      <p:ext uri="{BB962C8B-B14F-4D97-AF65-F5344CB8AC3E}">
        <p14:creationId xmlns:p14="http://schemas.microsoft.com/office/powerpoint/2010/main" val="929306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144907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Contents</a:t>
            </a:r>
          </a:p>
        </p:txBody>
      </p:sp>
      <p:graphicFrame>
        <p:nvGraphicFramePr>
          <p:cNvPr id="3" name="object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6773394"/>
              </p:ext>
            </p:extLst>
          </p:nvPr>
        </p:nvGraphicFramePr>
        <p:xfrm>
          <a:off x="173037" y="1095375"/>
          <a:ext cx="8705849" cy="575626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122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936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5279">
                <a:tc>
                  <a:txBody>
                    <a:bodyPr/>
                    <a:lstStyle/>
                    <a:p>
                      <a:pPr marL="358140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600" b="1" spc="-5" dirty="0">
                          <a:solidFill>
                            <a:srgbClr val="FFFFFF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S.</a:t>
                      </a:r>
                      <a:r>
                        <a:rPr sz="1600" b="1" spc="-10" dirty="0">
                          <a:solidFill>
                            <a:srgbClr val="FFFFFF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600" b="1" spc="-5" dirty="0">
                          <a:solidFill>
                            <a:srgbClr val="FFFFFF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No.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3302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600" b="1" spc="-5" dirty="0">
                          <a:solidFill>
                            <a:srgbClr val="FFFFFF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Description</a:t>
                      </a:r>
                      <a:endParaRPr sz="16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3302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991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65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01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3365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6350">
                        <a:lnSpc>
                          <a:spcPct val="100000"/>
                        </a:lnSpc>
                        <a:spcBef>
                          <a:spcPts val="615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Development</a:t>
                      </a:r>
                      <a:r>
                        <a:rPr sz="15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500" spc="-3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Tools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781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65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02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3365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6350">
                        <a:lnSpc>
                          <a:spcPct val="100000"/>
                        </a:lnSpc>
                        <a:spcBef>
                          <a:spcPts val="615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Feedback</a:t>
                      </a:r>
                      <a:r>
                        <a:rPr sz="1500" spc="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500" spc="-1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Techniques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781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003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65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03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3365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6350">
                        <a:lnSpc>
                          <a:spcPct val="100000"/>
                        </a:lnSpc>
                        <a:spcBef>
                          <a:spcPts val="615"/>
                        </a:spcBef>
                      </a:pPr>
                      <a:r>
                        <a:rPr sz="15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Pages</a:t>
                      </a:r>
                      <a:r>
                        <a:rPr sz="1500" spc="-2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5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Inventory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781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003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65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04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3365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6350">
                        <a:lnSpc>
                          <a:spcPct val="100000"/>
                        </a:lnSpc>
                        <a:spcBef>
                          <a:spcPts val="615"/>
                        </a:spcBef>
                      </a:pPr>
                      <a:r>
                        <a:rPr sz="15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Forms </a:t>
                      </a:r>
                      <a:r>
                        <a:rPr sz="15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&amp; </a:t>
                      </a:r>
                      <a:r>
                        <a:rPr sz="15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Pages</a:t>
                      </a:r>
                      <a:r>
                        <a:rPr sz="1500" spc="-1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Design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781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991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65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05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3365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6350">
                        <a:lnSpc>
                          <a:spcPct val="100000"/>
                        </a:lnSpc>
                        <a:spcBef>
                          <a:spcPts val="615"/>
                        </a:spcBef>
                      </a:pPr>
                      <a:r>
                        <a:rPr sz="15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Forms </a:t>
                      </a:r>
                      <a:r>
                        <a:rPr sz="15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&amp; </a:t>
                      </a:r>
                      <a:r>
                        <a:rPr sz="15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Pages</a:t>
                      </a:r>
                      <a:r>
                        <a:rPr sz="1500" spc="-1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Feedback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781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03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06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6350">
                        <a:lnSpc>
                          <a:spcPct val="100000"/>
                        </a:lnSpc>
                        <a:spcBef>
                          <a:spcPts val="615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HTML</a:t>
                      </a:r>
                      <a:r>
                        <a:rPr sz="1500" spc="-1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5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Pages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781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65"/>
                        </a:spcBef>
                      </a:pPr>
                      <a:r>
                        <a:rPr sz="15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07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3365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6350">
                        <a:lnSpc>
                          <a:spcPct val="100000"/>
                        </a:lnSpc>
                        <a:spcBef>
                          <a:spcPts val="615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Usability</a:t>
                      </a:r>
                      <a:r>
                        <a:rPr sz="1500" spc="-2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Metrics</a:t>
                      </a:r>
                      <a:endParaRPr sz="1500" dirty="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781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003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08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635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5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User </a:t>
                      </a:r>
                      <a:r>
                        <a:rPr sz="15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Interaction</a:t>
                      </a:r>
                      <a:r>
                        <a:rPr sz="1500" spc="-3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5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Steps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787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991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09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635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5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User </a:t>
                      </a:r>
                      <a:r>
                        <a:rPr sz="15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Interaction</a:t>
                      </a:r>
                      <a:r>
                        <a:rPr sz="1500" spc="-3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Flowchart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787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10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6350">
                        <a:lnSpc>
                          <a:spcPts val="1800"/>
                        </a:lnSpc>
                        <a:spcBef>
                          <a:spcPts val="620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Current </a:t>
                      </a:r>
                      <a:r>
                        <a:rPr sz="15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&amp; </a:t>
                      </a:r>
                      <a:r>
                        <a:rPr sz="15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Desired</a:t>
                      </a:r>
                      <a:r>
                        <a:rPr sz="1500" spc="-1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5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Usability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787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2003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11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6350">
                        <a:lnSpc>
                          <a:spcPts val="1800"/>
                        </a:lnSpc>
                        <a:spcBef>
                          <a:spcPts val="620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Prototype</a:t>
                      </a:r>
                      <a:r>
                        <a:rPr sz="1500" spc="-5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5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Screen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787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12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635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Prototype</a:t>
                      </a:r>
                      <a:r>
                        <a:rPr sz="1500" spc="-5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Feedback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787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1997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13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6350">
                        <a:lnSpc>
                          <a:spcPts val="1800"/>
                        </a:lnSpc>
                        <a:spcBef>
                          <a:spcPts val="620"/>
                        </a:spcBef>
                      </a:pPr>
                      <a:r>
                        <a:rPr sz="15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Usability</a:t>
                      </a:r>
                      <a:r>
                        <a:rPr sz="1500" spc="-1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500" spc="-4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Test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787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2000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15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14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6350">
                        <a:lnSpc>
                          <a:spcPts val="1800"/>
                        </a:lnSpc>
                        <a:spcBef>
                          <a:spcPts val="620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Project Milestones </a:t>
                      </a:r>
                      <a:r>
                        <a:rPr sz="15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&amp;</a:t>
                      </a:r>
                      <a:r>
                        <a:rPr sz="1500" spc="-2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500" spc="-3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Tasks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787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2001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75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15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3492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6350">
                        <a:lnSpc>
                          <a:spcPts val="1795"/>
                        </a:lnSpc>
                        <a:spcBef>
                          <a:spcPts val="625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Milestone Feedback </a:t>
                      </a:r>
                      <a:r>
                        <a:rPr sz="15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&amp; </a:t>
                      </a: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Action</a:t>
                      </a:r>
                      <a:r>
                        <a:rPr sz="1500" spc="-1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taken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793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2000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75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16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3492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6350">
                        <a:lnSpc>
                          <a:spcPts val="1795"/>
                        </a:lnSpc>
                        <a:spcBef>
                          <a:spcPts val="625"/>
                        </a:spcBef>
                      </a:pPr>
                      <a:r>
                        <a:rPr sz="15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Project </a:t>
                      </a: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Results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793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0089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75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17</a:t>
                      </a:r>
                      <a:endParaRPr sz="150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3492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6350">
                        <a:lnSpc>
                          <a:spcPts val="1645"/>
                        </a:lnSpc>
                        <a:spcBef>
                          <a:spcPts val="625"/>
                        </a:spcBef>
                      </a:pPr>
                      <a:r>
                        <a:rPr sz="1500" spc="-5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Proposed</a:t>
                      </a:r>
                      <a:r>
                        <a:rPr sz="1500" spc="-3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 </a:t>
                      </a:r>
                      <a:r>
                        <a:rPr sz="1500" spc="-1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Calibri"/>
                        </a:rPr>
                        <a:t>Improvements</a:t>
                      </a:r>
                      <a:endParaRPr sz="1500" dirty="0">
                        <a:latin typeface="Verdana" panose="020B0604030504040204" pitchFamily="34" charset="0"/>
                        <a:ea typeface="Verdana" panose="020B0604030504040204" pitchFamily="34" charset="0"/>
                        <a:cs typeface="Calibri"/>
                      </a:endParaRPr>
                    </a:p>
                  </a:txBody>
                  <a:tcPr marL="0" marR="0" marT="793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DBFFB979-34BE-EFD1-8AF9-587F833ABD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334073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70" dirty="0"/>
              <a:t>11. </a:t>
            </a:r>
            <a:r>
              <a:rPr spc="-5" dirty="0"/>
              <a:t>Prototype</a:t>
            </a:r>
            <a:r>
              <a:rPr spc="35" dirty="0"/>
              <a:t> </a:t>
            </a:r>
            <a:r>
              <a:rPr spc="-5" dirty="0"/>
              <a:t>Screen</a:t>
            </a:r>
          </a:p>
        </p:txBody>
      </p:sp>
      <p:sp>
        <p:nvSpPr>
          <p:cNvPr id="4" name="object 5">
            <a:extLst>
              <a:ext uri="{FF2B5EF4-FFF2-40B4-BE49-F238E27FC236}">
                <a16:creationId xmlns:a16="http://schemas.microsoft.com/office/drawing/2014/main" id="{41E71BD4-B87E-CFCA-45DE-A68942AD1307}"/>
              </a:ext>
            </a:extLst>
          </p:cNvPr>
          <p:cNvSpPr/>
          <p:nvPr/>
        </p:nvSpPr>
        <p:spPr>
          <a:xfrm>
            <a:off x="113792" y="1219200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EBB7CF5-3E73-A8A5-3897-046714B93D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53" t="21946" r="18281" b="17314"/>
          <a:stretch/>
        </p:blipFill>
        <p:spPr>
          <a:xfrm>
            <a:off x="198108" y="1239982"/>
            <a:ext cx="5867400" cy="3124200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C7210A2-3FD0-BD49-AD80-21FA243246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0" t="21851" r="20000" b="17408"/>
          <a:stretch/>
        </p:blipFill>
        <p:spPr>
          <a:xfrm>
            <a:off x="3737982" y="3810000"/>
            <a:ext cx="5406018" cy="2955290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E78CE8-406B-514D-0490-47FE573E5636}"/>
              </a:ext>
            </a:extLst>
          </p:cNvPr>
          <p:cNvSpPr txBox="1"/>
          <p:nvPr/>
        </p:nvSpPr>
        <p:spPr>
          <a:xfrm flipH="1">
            <a:off x="1780695" y="1181100"/>
            <a:ext cx="2106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Login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7F3745-7838-2FC4-4472-407DCC89CF7D}"/>
              </a:ext>
            </a:extLst>
          </p:cNvPr>
          <p:cNvSpPr txBox="1"/>
          <p:nvPr/>
        </p:nvSpPr>
        <p:spPr>
          <a:xfrm flipH="1">
            <a:off x="6248400" y="3403947"/>
            <a:ext cx="4632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Forgot password Page</a:t>
            </a:r>
          </a:p>
        </p:txBody>
      </p:sp>
    </p:spTree>
    <p:extLst>
      <p:ext uri="{BB962C8B-B14F-4D97-AF65-F5344CB8AC3E}">
        <p14:creationId xmlns:p14="http://schemas.microsoft.com/office/powerpoint/2010/main" val="6920368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EF0ACCB7-D245-C710-50D6-2975F1FBBA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334073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70" dirty="0"/>
              <a:t>11. </a:t>
            </a:r>
            <a:r>
              <a:rPr spc="-5" dirty="0"/>
              <a:t>Prototype</a:t>
            </a:r>
            <a:r>
              <a:rPr spc="35" dirty="0"/>
              <a:t> </a:t>
            </a:r>
            <a:r>
              <a:rPr spc="-5" dirty="0"/>
              <a:t>Screen</a:t>
            </a:r>
          </a:p>
        </p:txBody>
      </p:sp>
      <p:sp>
        <p:nvSpPr>
          <p:cNvPr id="4" name="object 5">
            <a:extLst>
              <a:ext uri="{FF2B5EF4-FFF2-40B4-BE49-F238E27FC236}">
                <a16:creationId xmlns:a16="http://schemas.microsoft.com/office/drawing/2014/main" id="{E8E3FE40-F5B6-6E35-0E58-F174D7F2B54E}"/>
              </a:ext>
            </a:extLst>
          </p:cNvPr>
          <p:cNvSpPr/>
          <p:nvPr/>
        </p:nvSpPr>
        <p:spPr>
          <a:xfrm>
            <a:off x="113792" y="1219200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4A6DD9E-1481-4819-7ACF-16F030F2EF1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60" t="21898" r="19141" b="18842"/>
          <a:stretch/>
        </p:blipFill>
        <p:spPr>
          <a:xfrm>
            <a:off x="137299" y="1524000"/>
            <a:ext cx="4429125" cy="2362200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060E63B-3360-45C3-E674-7285BCF8307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98" t="21851" r="19167" b="7037"/>
          <a:stretch/>
        </p:blipFill>
        <p:spPr>
          <a:xfrm>
            <a:off x="4295404" y="3697836"/>
            <a:ext cx="4660878" cy="2971800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F10D52-5D3F-F93C-75D6-109FE53E5132}"/>
              </a:ext>
            </a:extLst>
          </p:cNvPr>
          <p:cNvSpPr txBox="1"/>
          <p:nvPr/>
        </p:nvSpPr>
        <p:spPr>
          <a:xfrm flipH="1">
            <a:off x="113792" y="1170297"/>
            <a:ext cx="4632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Forgot password Confirmation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8025D8-E1E2-9C23-0787-9717BE176AF6}"/>
              </a:ext>
            </a:extLst>
          </p:cNvPr>
          <p:cNvSpPr txBox="1"/>
          <p:nvPr/>
        </p:nvSpPr>
        <p:spPr>
          <a:xfrm flipH="1">
            <a:off x="4559497" y="3304053"/>
            <a:ext cx="4632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 Profile page</a:t>
            </a:r>
          </a:p>
        </p:txBody>
      </p:sp>
    </p:spTree>
    <p:extLst>
      <p:ext uri="{BB962C8B-B14F-4D97-AF65-F5344CB8AC3E}">
        <p14:creationId xmlns:p14="http://schemas.microsoft.com/office/powerpoint/2010/main" val="31067578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5">
            <a:extLst>
              <a:ext uri="{FF2B5EF4-FFF2-40B4-BE49-F238E27FC236}">
                <a16:creationId xmlns:a16="http://schemas.microsoft.com/office/drawing/2014/main" id="{C2C82D5E-D6BE-B5C6-BFAD-604FB076D16A}"/>
              </a:ext>
            </a:extLst>
          </p:cNvPr>
          <p:cNvSpPr/>
          <p:nvPr/>
        </p:nvSpPr>
        <p:spPr>
          <a:xfrm>
            <a:off x="113792" y="1285890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0C286E7C-34B5-6193-FB92-70D86532B3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334073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70" dirty="0"/>
              <a:t>11. </a:t>
            </a:r>
            <a:r>
              <a:rPr spc="-5" dirty="0"/>
              <a:t>Prototype</a:t>
            </a:r>
            <a:r>
              <a:rPr spc="35" dirty="0"/>
              <a:t> </a:t>
            </a:r>
            <a:r>
              <a:rPr spc="-5" dirty="0"/>
              <a:t>Screen</a:t>
            </a:r>
          </a:p>
        </p:txBody>
      </p:sp>
      <p:pic>
        <p:nvPicPr>
          <p:cNvPr id="5" name="Picture 4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9D957715-5E03-63EB-5DB6-DC3B1EF3FB7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86" t="23427" r="19115" b="12870"/>
          <a:stretch/>
        </p:blipFill>
        <p:spPr>
          <a:xfrm>
            <a:off x="304800" y="1676400"/>
            <a:ext cx="3987209" cy="2286000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4D69006-67CF-C514-E34F-84C6072A981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25" t="21899" r="19140" b="6991"/>
          <a:stretch/>
        </p:blipFill>
        <p:spPr>
          <a:xfrm>
            <a:off x="3926296" y="3429000"/>
            <a:ext cx="4899894" cy="3124200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38CE18-3F7B-EB17-436E-C9C6A7608F31}"/>
              </a:ext>
            </a:extLst>
          </p:cNvPr>
          <p:cNvSpPr txBox="1"/>
          <p:nvPr/>
        </p:nvSpPr>
        <p:spPr>
          <a:xfrm flipH="1">
            <a:off x="179451" y="1295400"/>
            <a:ext cx="4632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Search User list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C41535-E093-996F-1818-2E9D3DACAD5D}"/>
              </a:ext>
            </a:extLst>
          </p:cNvPr>
          <p:cNvSpPr txBox="1"/>
          <p:nvPr/>
        </p:nvSpPr>
        <p:spPr>
          <a:xfrm flipH="1">
            <a:off x="4314592" y="2965554"/>
            <a:ext cx="4632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 profile page</a:t>
            </a:r>
          </a:p>
        </p:txBody>
      </p:sp>
    </p:spTree>
    <p:extLst>
      <p:ext uri="{BB962C8B-B14F-4D97-AF65-F5344CB8AC3E}">
        <p14:creationId xmlns:p14="http://schemas.microsoft.com/office/powerpoint/2010/main" val="13916931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5">
            <a:extLst>
              <a:ext uri="{FF2B5EF4-FFF2-40B4-BE49-F238E27FC236}">
                <a16:creationId xmlns:a16="http://schemas.microsoft.com/office/drawing/2014/main" id="{206B1D65-BA17-F511-1EB0-9A8026093201}"/>
              </a:ext>
            </a:extLst>
          </p:cNvPr>
          <p:cNvSpPr/>
          <p:nvPr/>
        </p:nvSpPr>
        <p:spPr>
          <a:xfrm>
            <a:off x="113792" y="1285890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29FE8981-77B2-60D2-5DDC-25E7C324B3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4153408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70" dirty="0"/>
              <a:t>1</a:t>
            </a:r>
            <a:r>
              <a:rPr lang="en-US" spc="-70" dirty="0"/>
              <a:t>2</a:t>
            </a:r>
            <a:r>
              <a:rPr spc="-70" dirty="0"/>
              <a:t>. </a:t>
            </a:r>
            <a:r>
              <a:rPr spc="-5" dirty="0"/>
              <a:t>Prototype</a:t>
            </a:r>
            <a:r>
              <a:rPr spc="35" dirty="0"/>
              <a:t> </a:t>
            </a:r>
            <a:r>
              <a:rPr lang="en-US" spc="-5" dirty="0"/>
              <a:t>Feedback</a:t>
            </a:r>
            <a:endParaRPr spc="-5" dirty="0"/>
          </a:p>
        </p:txBody>
      </p:sp>
      <p:sp>
        <p:nvSpPr>
          <p:cNvPr id="5" name="object 7">
            <a:extLst>
              <a:ext uri="{FF2B5EF4-FFF2-40B4-BE49-F238E27FC236}">
                <a16:creationId xmlns:a16="http://schemas.microsoft.com/office/drawing/2014/main" id="{DD558BC8-8AC3-0926-6D1C-D618FA2B7B70}"/>
              </a:ext>
            </a:extLst>
          </p:cNvPr>
          <p:cNvSpPr txBox="1"/>
          <p:nvPr/>
        </p:nvSpPr>
        <p:spPr>
          <a:xfrm>
            <a:off x="173863" y="1348518"/>
            <a:ext cx="8614410" cy="4254370"/>
          </a:xfrm>
          <a:prstGeom prst="rect">
            <a:avLst/>
          </a:prstGeom>
        </p:spPr>
        <p:txBody>
          <a:bodyPr vert="horz" wrap="square" lIns="0" tIns="984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90"/>
              </a:spcBef>
              <a:tabLst>
                <a:tab pos="299720" algn="l"/>
              </a:tabLst>
            </a:pPr>
            <a:r>
              <a:rPr lang="en-US" sz="2000" dirty="0"/>
              <a:t>1. Community Portal Home Page – Add Logo </a:t>
            </a:r>
          </a:p>
          <a:p>
            <a:pPr marL="12700">
              <a:lnSpc>
                <a:spcPct val="100000"/>
              </a:lnSpc>
              <a:spcBef>
                <a:spcPts val="590"/>
              </a:spcBef>
              <a:tabLst>
                <a:tab pos="299720" algn="l"/>
              </a:tabLst>
            </a:pPr>
            <a:r>
              <a:rPr lang="en-US" sz="2000" dirty="0"/>
              <a:t>2. Registration Page – Add county dropdown</a:t>
            </a:r>
          </a:p>
          <a:p>
            <a:pPr marL="12700">
              <a:lnSpc>
                <a:spcPct val="100000"/>
              </a:lnSpc>
              <a:spcBef>
                <a:spcPts val="590"/>
              </a:spcBef>
              <a:tabLst>
                <a:tab pos="299720" algn="l"/>
              </a:tabLst>
            </a:pPr>
            <a:r>
              <a:rPr lang="en-US" sz="2000" dirty="0"/>
              <a:t>3. Registration Confirmation Page – All good </a:t>
            </a:r>
          </a:p>
          <a:p>
            <a:pPr marL="12700">
              <a:lnSpc>
                <a:spcPct val="100000"/>
              </a:lnSpc>
              <a:spcBef>
                <a:spcPts val="590"/>
              </a:spcBef>
              <a:tabLst>
                <a:tab pos="299720" algn="l"/>
              </a:tabLst>
            </a:pPr>
            <a:r>
              <a:rPr lang="en-US" sz="2000" dirty="0"/>
              <a:t>4. Update Profile Page – Add cover photo section</a:t>
            </a:r>
          </a:p>
          <a:p>
            <a:pPr marL="12700">
              <a:lnSpc>
                <a:spcPct val="100000"/>
              </a:lnSpc>
              <a:spcBef>
                <a:spcPts val="590"/>
              </a:spcBef>
              <a:tabLst>
                <a:tab pos="299720" algn="l"/>
              </a:tabLst>
            </a:pPr>
            <a:r>
              <a:rPr lang="en-US" sz="2000" dirty="0"/>
              <a:t>5. Search Users Page – Add types (like city, education, </a:t>
            </a:r>
            <a:r>
              <a:rPr lang="en-US" sz="2000" dirty="0" err="1"/>
              <a:t>etc</a:t>
            </a:r>
            <a:r>
              <a:rPr lang="en-US" sz="2000" dirty="0"/>
              <a:t>,)</a:t>
            </a:r>
          </a:p>
          <a:p>
            <a:pPr marL="12700">
              <a:lnSpc>
                <a:spcPct val="100000"/>
              </a:lnSpc>
              <a:spcBef>
                <a:spcPts val="590"/>
              </a:spcBef>
              <a:tabLst>
                <a:tab pos="299720" algn="l"/>
              </a:tabLst>
            </a:pPr>
            <a:r>
              <a:rPr lang="en-US" sz="2000" dirty="0"/>
              <a:t>6. List Search Results </a:t>
            </a:r>
          </a:p>
          <a:p>
            <a:pPr marL="12700">
              <a:lnSpc>
                <a:spcPct val="100000"/>
              </a:lnSpc>
              <a:spcBef>
                <a:spcPts val="590"/>
              </a:spcBef>
              <a:tabLst>
                <a:tab pos="299720" algn="l"/>
              </a:tabLst>
            </a:pPr>
            <a:r>
              <a:rPr lang="en-US" sz="2000" dirty="0"/>
              <a:t>7. Public Profile Page - </a:t>
            </a:r>
          </a:p>
          <a:p>
            <a:pPr marL="12700">
              <a:lnSpc>
                <a:spcPct val="100000"/>
              </a:lnSpc>
              <a:spcBef>
                <a:spcPts val="590"/>
              </a:spcBef>
              <a:tabLst>
                <a:tab pos="299720" algn="l"/>
              </a:tabLst>
            </a:pPr>
            <a:r>
              <a:rPr lang="en-US" sz="2000" dirty="0"/>
              <a:t>8. Registration Confirmation Email – All good</a:t>
            </a:r>
          </a:p>
          <a:p>
            <a:pPr marL="12700">
              <a:lnSpc>
                <a:spcPct val="100000"/>
              </a:lnSpc>
              <a:spcBef>
                <a:spcPts val="590"/>
              </a:spcBef>
              <a:tabLst>
                <a:tab pos="299720" algn="l"/>
              </a:tabLst>
            </a:pPr>
            <a:r>
              <a:rPr lang="en-US" sz="2000" dirty="0"/>
              <a:t>9. Login Page – Add username field without email</a:t>
            </a:r>
          </a:p>
          <a:p>
            <a:pPr marL="12700">
              <a:lnSpc>
                <a:spcPct val="100000"/>
              </a:lnSpc>
              <a:spcBef>
                <a:spcPts val="590"/>
              </a:spcBef>
              <a:tabLst>
                <a:tab pos="299720" algn="l"/>
              </a:tabLst>
            </a:pPr>
            <a:r>
              <a:rPr lang="en-US" sz="2000" dirty="0"/>
              <a:t>10. Forget Password Page – All good</a:t>
            </a:r>
          </a:p>
          <a:p>
            <a:pPr marL="12700">
              <a:lnSpc>
                <a:spcPct val="100000"/>
              </a:lnSpc>
              <a:spcBef>
                <a:spcPts val="590"/>
              </a:spcBef>
              <a:tabLst>
                <a:tab pos="299720" algn="l"/>
              </a:tabLst>
            </a:pPr>
            <a:endParaRPr sz="20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511482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3792" y="457200"/>
            <a:ext cx="270764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13. Usability</a:t>
            </a:r>
            <a:r>
              <a:rPr spc="-80" dirty="0"/>
              <a:t> </a:t>
            </a:r>
            <a:r>
              <a:rPr spc="-85" dirty="0"/>
              <a:t>Test</a:t>
            </a:r>
          </a:p>
        </p:txBody>
      </p:sp>
      <p:sp>
        <p:nvSpPr>
          <p:cNvPr id="3" name="object 5">
            <a:extLst>
              <a:ext uri="{FF2B5EF4-FFF2-40B4-BE49-F238E27FC236}">
                <a16:creationId xmlns:a16="http://schemas.microsoft.com/office/drawing/2014/main" id="{F8F04BBA-09A7-61BA-7A7A-C1E1912BFC8D}"/>
              </a:ext>
            </a:extLst>
          </p:cNvPr>
          <p:cNvSpPr/>
          <p:nvPr/>
        </p:nvSpPr>
        <p:spPr>
          <a:xfrm>
            <a:off x="108204" y="1224533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8B028D6-8535-F37F-7573-890E0827D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8126467"/>
              </p:ext>
            </p:extLst>
          </p:nvPr>
        </p:nvGraphicFramePr>
        <p:xfrm>
          <a:off x="990600" y="1967681"/>
          <a:ext cx="6781800" cy="317377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13661">
                  <a:extLst>
                    <a:ext uri="{9D8B030D-6E8A-4147-A177-3AD203B41FA5}">
                      <a16:colId xmlns:a16="http://schemas.microsoft.com/office/drawing/2014/main" val="3986434757"/>
                    </a:ext>
                  </a:extLst>
                </a:gridCol>
                <a:gridCol w="1387550">
                  <a:extLst>
                    <a:ext uri="{9D8B030D-6E8A-4147-A177-3AD203B41FA5}">
                      <a16:colId xmlns:a16="http://schemas.microsoft.com/office/drawing/2014/main" val="2191577047"/>
                    </a:ext>
                  </a:extLst>
                </a:gridCol>
                <a:gridCol w="1060427">
                  <a:extLst>
                    <a:ext uri="{9D8B030D-6E8A-4147-A177-3AD203B41FA5}">
                      <a16:colId xmlns:a16="http://schemas.microsoft.com/office/drawing/2014/main" val="1742661764"/>
                    </a:ext>
                  </a:extLst>
                </a:gridCol>
                <a:gridCol w="938572">
                  <a:extLst>
                    <a:ext uri="{9D8B030D-6E8A-4147-A177-3AD203B41FA5}">
                      <a16:colId xmlns:a16="http://schemas.microsoft.com/office/drawing/2014/main" val="3923371192"/>
                    </a:ext>
                  </a:extLst>
                </a:gridCol>
                <a:gridCol w="1139487">
                  <a:extLst>
                    <a:ext uri="{9D8B030D-6E8A-4147-A177-3AD203B41FA5}">
                      <a16:colId xmlns:a16="http://schemas.microsoft.com/office/drawing/2014/main" val="921115444"/>
                    </a:ext>
                  </a:extLst>
                </a:gridCol>
                <a:gridCol w="842103">
                  <a:extLst>
                    <a:ext uri="{9D8B030D-6E8A-4147-A177-3AD203B41FA5}">
                      <a16:colId xmlns:a16="http://schemas.microsoft.com/office/drawing/2014/main" val="1145641718"/>
                    </a:ext>
                  </a:extLst>
                </a:gridCol>
              </a:tblGrid>
              <a:tr h="350576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Participant Name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TOT (Seconds)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UER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TSR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Observation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Feedback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extLst>
                  <a:ext uri="{0D108BD9-81ED-4DB2-BD59-A6C34878D82A}">
                    <a16:rowId xmlns:a16="http://schemas.microsoft.com/office/drawing/2014/main" val="1730244686"/>
                  </a:ext>
                </a:extLst>
              </a:tr>
              <a:tr h="537602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Chathu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47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0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All good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No feedback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extLst>
                  <a:ext uri="{0D108BD9-81ED-4DB2-BD59-A6C34878D82A}">
                    <a16:rowId xmlns:a16="http://schemas.microsoft.com/office/drawing/2014/main" val="250762513"/>
                  </a:ext>
                </a:extLst>
              </a:tr>
              <a:tr h="537602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Tharuka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53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Not entering phone code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No feedback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extLst>
                  <a:ext uri="{0D108BD9-81ED-4DB2-BD59-A6C34878D82A}">
                    <a16:rowId xmlns:a16="http://schemas.microsoft.com/office/drawing/2014/main" val="1990065472"/>
                  </a:ext>
                </a:extLst>
              </a:tr>
              <a:tr h="537602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Thusith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39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Not select gender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No feedback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extLst>
                  <a:ext uri="{0D108BD9-81ED-4DB2-BD59-A6C34878D82A}">
                    <a16:rowId xmlns:a16="http://schemas.microsoft.com/office/drawing/2014/main" val="284170361"/>
                  </a:ext>
                </a:extLst>
              </a:tr>
              <a:tr h="363108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Cara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41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0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All good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Add Region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extLst>
                  <a:ext uri="{0D108BD9-81ED-4DB2-BD59-A6C34878D82A}">
                    <a16:rowId xmlns:a16="http://schemas.microsoft.com/office/drawing/2014/main" val="2272955428"/>
                  </a:ext>
                </a:extLst>
              </a:tr>
              <a:tr h="537602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Rahul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43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0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All good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No feedback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8614" marR="48614" marT="0" marB="0"/>
                </a:tc>
                <a:extLst>
                  <a:ext uri="{0D108BD9-81ED-4DB2-BD59-A6C34878D82A}">
                    <a16:rowId xmlns:a16="http://schemas.microsoft.com/office/drawing/2014/main" val="1087958424"/>
                  </a:ext>
                </a:extLst>
              </a:tr>
            </a:tbl>
          </a:graphicData>
        </a:graphic>
      </p:graphicFrame>
      <p:sp>
        <p:nvSpPr>
          <p:cNvPr id="8" name="object 7">
            <a:extLst>
              <a:ext uri="{FF2B5EF4-FFF2-40B4-BE49-F238E27FC236}">
                <a16:creationId xmlns:a16="http://schemas.microsoft.com/office/drawing/2014/main" id="{0EF5E4E3-0BF1-53E2-748D-BAB1C031D493}"/>
              </a:ext>
            </a:extLst>
          </p:cNvPr>
          <p:cNvSpPr txBox="1"/>
          <p:nvPr/>
        </p:nvSpPr>
        <p:spPr>
          <a:xfrm>
            <a:off x="173863" y="1376713"/>
            <a:ext cx="8614410" cy="407163"/>
          </a:xfrm>
          <a:prstGeom prst="rect">
            <a:avLst/>
          </a:prstGeom>
        </p:spPr>
        <p:txBody>
          <a:bodyPr vert="horz" wrap="square" lIns="0" tIns="9842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590"/>
              </a:spcBef>
              <a:buFont typeface="Arial" panose="020B0604020202020204" pitchFamily="34" charset="0"/>
              <a:buChar char="•"/>
              <a:tabLst>
                <a:tab pos="299720" algn="l"/>
              </a:tabLst>
            </a:pPr>
            <a:r>
              <a:rPr lang="en-US" sz="2000" dirty="0">
                <a:latin typeface="Calibri"/>
                <a:cs typeface="Calibri"/>
              </a:rPr>
              <a:t>Registration Page</a:t>
            </a:r>
            <a:endParaRPr sz="2000" dirty="0">
              <a:latin typeface="Calibri"/>
              <a:cs typeface="Calibri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D556027-FB68-B74C-878C-783394FBF5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188403"/>
              </p:ext>
            </p:extLst>
          </p:nvPr>
        </p:nvGraphicFramePr>
        <p:xfrm>
          <a:off x="990600" y="5353455"/>
          <a:ext cx="5480050" cy="47472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94460">
                  <a:extLst>
                    <a:ext uri="{9D8B030D-6E8A-4147-A177-3AD203B41FA5}">
                      <a16:colId xmlns:a16="http://schemas.microsoft.com/office/drawing/2014/main" val="1500810670"/>
                    </a:ext>
                  </a:extLst>
                </a:gridCol>
                <a:gridCol w="1351280">
                  <a:extLst>
                    <a:ext uri="{9D8B030D-6E8A-4147-A177-3AD203B41FA5}">
                      <a16:colId xmlns:a16="http://schemas.microsoft.com/office/drawing/2014/main" val="750403305"/>
                    </a:ext>
                  </a:extLst>
                </a:gridCol>
                <a:gridCol w="1360805">
                  <a:extLst>
                    <a:ext uri="{9D8B030D-6E8A-4147-A177-3AD203B41FA5}">
                      <a16:colId xmlns:a16="http://schemas.microsoft.com/office/drawing/2014/main" val="3414702627"/>
                    </a:ext>
                  </a:extLst>
                </a:gridCol>
                <a:gridCol w="1373505">
                  <a:extLst>
                    <a:ext uri="{9D8B030D-6E8A-4147-A177-3AD203B41FA5}">
                      <a16:colId xmlns:a16="http://schemas.microsoft.com/office/drawing/2014/main" val="150843477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 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TOT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UER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TSR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367738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Average Score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30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30%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100%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9001488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4D4C49CB-6F1C-E898-AAD1-636F415F93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270764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13. Usability</a:t>
            </a:r>
            <a:r>
              <a:rPr spc="-80" dirty="0"/>
              <a:t> </a:t>
            </a:r>
            <a:r>
              <a:rPr spc="-85" dirty="0"/>
              <a:t>Test</a:t>
            </a:r>
          </a:p>
        </p:txBody>
      </p:sp>
      <p:sp>
        <p:nvSpPr>
          <p:cNvPr id="4" name="object 5">
            <a:extLst>
              <a:ext uri="{FF2B5EF4-FFF2-40B4-BE49-F238E27FC236}">
                <a16:creationId xmlns:a16="http://schemas.microsoft.com/office/drawing/2014/main" id="{5BB01BE2-F0A5-2E40-CE8D-836D61EF6E9B}"/>
              </a:ext>
            </a:extLst>
          </p:cNvPr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7">
            <a:extLst>
              <a:ext uri="{FF2B5EF4-FFF2-40B4-BE49-F238E27FC236}">
                <a16:creationId xmlns:a16="http://schemas.microsoft.com/office/drawing/2014/main" id="{7C2F82EC-F609-9819-5B3B-F8CCEC2378C9}"/>
              </a:ext>
            </a:extLst>
          </p:cNvPr>
          <p:cNvSpPr txBox="1"/>
          <p:nvPr/>
        </p:nvSpPr>
        <p:spPr>
          <a:xfrm>
            <a:off x="173863" y="1348518"/>
            <a:ext cx="8614410" cy="407163"/>
          </a:xfrm>
          <a:prstGeom prst="rect">
            <a:avLst/>
          </a:prstGeom>
        </p:spPr>
        <p:txBody>
          <a:bodyPr vert="horz" wrap="square" lIns="0" tIns="9842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590"/>
              </a:spcBef>
              <a:buFont typeface="Arial" panose="020B0604020202020204" pitchFamily="34" charset="0"/>
              <a:buChar char="•"/>
              <a:tabLst>
                <a:tab pos="299720" algn="l"/>
              </a:tabLst>
            </a:pPr>
            <a:r>
              <a:rPr lang="en-US" sz="2000" dirty="0">
                <a:latin typeface="Calibri"/>
                <a:cs typeface="Calibri"/>
              </a:rPr>
              <a:t>Update Profile Page</a:t>
            </a:r>
            <a:endParaRPr sz="2000" dirty="0">
              <a:latin typeface="Calibri"/>
              <a:cs typeface="Calibri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89752DA-AFF5-F9B7-37D2-5564857603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3325937"/>
              </p:ext>
            </p:extLst>
          </p:nvPr>
        </p:nvGraphicFramePr>
        <p:xfrm>
          <a:off x="1467612" y="2070894"/>
          <a:ext cx="6609589" cy="27177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99949">
                  <a:extLst>
                    <a:ext uri="{9D8B030D-6E8A-4147-A177-3AD203B41FA5}">
                      <a16:colId xmlns:a16="http://schemas.microsoft.com/office/drawing/2014/main" val="3597359915"/>
                    </a:ext>
                  </a:extLst>
                </a:gridCol>
                <a:gridCol w="1096415">
                  <a:extLst>
                    <a:ext uri="{9D8B030D-6E8A-4147-A177-3AD203B41FA5}">
                      <a16:colId xmlns:a16="http://schemas.microsoft.com/office/drawing/2014/main" val="1770818346"/>
                    </a:ext>
                  </a:extLst>
                </a:gridCol>
                <a:gridCol w="1068138">
                  <a:extLst>
                    <a:ext uri="{9D8B030D-6E8A-4147-A177-3AD203B41FA5}">
                      <a16:colId xmlns:a16="http://schemas.microsoft.com/office/drawing/2014/main" val="1341264912"/>
                    </a:ext>
                  </a:extLst>
                </a:gridCol>
                <a:gridCol w="1067430">
                  <a:extLst>
                    <a:ext uri="{9D8B030D-6E8A-4147-A177-3AD203B41FA5}">
                      <a16:colId xmlns:a16="http://schemas.microsoft.com/office/drawing/2014/main" val="1475655870"/>
                    </a:ext>
                  </a:extLst>
                </a:gridCol>
                <a:gridCol w="1180536">
                  <a:extLst>
                    <a:ext uri="{9D8B030D-6E8A-4147-A177-3AD203B41FA5}">
                      <a16:colId xmlns:a16="http://schemas.microsoft.com/office/drawing/2014/main" val="3894325342"/>
                    </a:ext>
                  </a:extLst>
                </a:gridCol>
                <a:gridCol w="1097121">
                  <a:extLst>
                    <a:ext uri="{9D8B030D-6E8A-4147-A177-3AD203B41FA5}">
                      <a16:colId xmlns:a16="http://schemas.microsoft.com/office/drawing/2014/main" val="2254181270"/>
                    </a:ext>
                  </a:extLst>
                </a:gridCol>
              </a:tblGrid>
              <a:tr h="548356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Participant Name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TOT (Seconds)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UER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TSR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Observation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Feedback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extLst>
                  <a:ext uri="{0D108BD9-81ED-4DB2-BD59-A6C34878D82A}">
                    <a16:rowId xmlns:a16="http://schemas.microsoft.com/office/drawing/2014/main" val="2806724111"/>
                  </a:ext>
                </a:extLst>
              </a:tr>
              <a:tr h="357577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Chathu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32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0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All good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No feedback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extLst>
                  <a:ext uri="{0D108BD9-81ED-4DB2-BD59-A6C34878D82A}">
                    <a16:rowId xmlns:a16="http://schemas.microsoft.com/office/drawing/2014/main" val="100595123"/>
                  </a:ext>
                </a:extLst>
              </a:tr>
              <a:tr h="548356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Tharuka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52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Trying to change email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No feedback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extLst>
                  <a:ext uri="{0D108BD9-81ED-4DB2-BD59-A6C34878D82A}">
                    <a16:rowId xmlns:a16="http://schemas.microsoft.com/office/drawing/2014/main" val="1999427210"/>
                  </a:ext>
                </a:extLst>
              </a:tr>
              <a:tr h="357577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Thusith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44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0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All good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No feedback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extLst>
                  <a:ext uri="{0D108BD9-81ED-4DB2-BD59-A6C34878D82A}">
                    <a16:rowId xmlns:a16="http://schemas.microsoft.com/office/drawing/2014/main" val="2563906520"/>
                  </a:ext>
                </a:extLst>
              </a:tr>
              <a:tr h="548356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Cara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32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Trying to change email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No feedback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extLst>
                  <a:ext uri="{0D108BD9-81ED-4DB2-BD59-A6C34878D82A}">
                    <a16:rowId xmlns:a16="http://schemas.microsoft.com/office/drawing/2014/main" val="2535371533"/>
                  </a:ext>
                </a:extLst>
              </a:tr>
              <a:tr h="357577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Rahul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20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0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All good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445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No feedback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47695" marR="47695" marT="0" marB="0"/>
                </a:tc>
                <a:extLst>
                  <a:ext uri="{0D108BD9-81ED-4DB2-BD59-A6C34878D82A}">
                    <a16:rowId xmlns:a16="http://schemas.microsoft.com/office/drawing/2014/main" val="109070510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BEC1813-CF80-6D9B-7477-B6C6A9E845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8016244"/>
              </p:ext>
            </p:extLst>
          </p:nvPr>
        </p:nvGraphicFramePr>
        <p:xfrm>
          <a:off x="1443367" y="4918041"/>
          <a:ext cx="5937250" cy="35687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83995">
                  <a:extLst>
                    <a:ext uri="{9D8B030D-6E8A-4147-A177-3AD203B41FA5}">
                      <a16:colId xmlns:a16="http://schemas.microsoft.com/office/drawing/2014/main" val="1576449374"/>
                    </a:ext>
                  </a:extLst>
                </a:gridCol>
                <a:gridCol w="1483995">
                  <a:extLst>
                    <a:ext uri="{9D8B030D-6E8A-4147-A177-3AD203B41FA5}">
                      <a16:colId xmlns:a16="http://schemas.microsoft.com/office/drawing/2014/main" val="3283468714"/>
                    </a:ext>
                  </a:extLst>
                </a:gridCol>
                <a:gridCol w="1484630">
                  <a:extLst>
                    <a:ext uri="{9D8B030D-6E8A-4147-A177-3AD203B41FA5}">
                      <a16:colId xmlns:a16="http://schemas.microsoft.com/office/drawing/2014/main" val="1508892589"/>
                    </a:ext>
                  </a:extLst>
                </a:gridCol>
                <a:gridCol w="1484630">
                  <a:extLst>
                    <a:ext uri="{9D8B030D-6E8A-4147-A177-3AD203B41FA5}">
                      <a16:colId xmlns:a16="http://schemas.microsoft.com/office/drawing/2014/main" val="194751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 </a:t>
                      </a:r>
                      <a:endParaRPr lang="en-US" sz="11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TOT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UER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TSR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013904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Average Score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36%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28%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100%</a:t>
                      </a:r>
                      <a:endParaRPr lang="en-US" sz="11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Cambria" panose="020405030504060302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485056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852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486092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14. Project Milestones &amp;</a:t>
            </a:r>
            <a:r>
              <a:rPr spc="-30" dirty="0"/>
              <a:t> </a:t>
            </a:r>
            <a:r>
              <a:rPr spc="-70" dirty="0"/>
              <a:t>Tasks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8F06E03-2C05-6106-682D-2BA85BCC4A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9569132"/>
              </p:ext>
            </p:extLst>
          </p:nvPr>
        </p:nvGraphicFramePr>
        <p:xfrm>
          <a:off x="173037" y="1335150"/>
          <a:ext cx="8785224" cy="41826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801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642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408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52677">
                <a:tc>
                  <a:txBody>
                    <a:bodyPr/>
                    <a:lstStyle/>
                    <a:p>
                      <a:pPr marL="206375" marR="197485" indent="-3175">
                        <a:lnSpc>
                          <a:spcPct val="100000"/>
                        </a:lnSpc>
                        <a:spcBef>
                          <a:spcPts val="111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P</a:t>
                      </a:r>
                      <a:r>
                        <a:rPr sz="1800" b="1" spc="-3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r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oj</a:t>
                      </a:r>
                      <a:r>
                        <a:rPr sz="1800" b="1" spc="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e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ct  </a:t>
                      </a:r>
                      <a:r>
                        <a:rPr sz="1800" b="1" spc="-3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Task</a:t>
                      </a:r>
                      <a:r>
                        <a:rPr sz="1800" b="1" spc="-10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ID</a:t>
                      </a:r>
                      <a:endParaRPr sz="1800" dirty="0">
                        <a:latin typeface="Calibri"/>
                        <a:cs typeface="Calibri"/>
                      </a:endParaRPr>
                    </a:p>
                  </a:txBody>
                  <a:tcPr marL="0" marR="0" marT="1416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  <a:p>
                      <a:pPr marL="1898014">
                        <a:lnSpc>
                          <a:spcPct val="100000"/>
                        </a:lnSpc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Project </a:t>
                      </a:r>
                      <a:r>
                        <a:rPr sz="1800" b="1" spc="-3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Task</a:t>
                      </a:r>
                      <a:r>
                        <a:rPr sz="1800" b="1" spc="-2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Description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27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marL="218440" marR="208279" indent="266700">
                        <a:lnSpc>
                          <a:spcPct val="100000"/>
                        </a:lnSpc>
                        <a:spcBef>
                          <a:spcPts val="1115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Project 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Milestone</a:t>
                      </a:r>
                      <a:r>
                        <a:rPr sz="1800" b="1" spc="-13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ID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416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990">
                <a:tc>
                  <a:txBody>
                    <a:bodyPr/>
                    <a:lstStyle/>
                    <a:p>
                      <a:pPr marR="447675" algn="r">
                        <a:lnSpc>
                          <a:spcPct val="100000"/>
                        </a:lnSpc>
                        <a:spcBef>
                          <a:spcPts val="1025"/>
                        </a:spcBef>
                      </a:pPr>
                      <a:r>
                        <a:rPr sz="1800" dirty="0">
                          <a:latin typeface="Calibri"/>
                          <a:cs typeface="Calibri"/>
                        </a:rPr>
                        <a:t>1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301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>
                          <a:latin typeface="Times New Roman"/>
                          <a:cs typeface="Times New Roman"/>
                        </a:rPr>
                        <a:t> Create requirement specification</a:t>
                      </a:r>
                      <a:endParaRPr sz="20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789940">
                        <a:lnSpc>
                          <a:spcPct val="100000"/>
                        </a:lnSpc>
                        <a:spcBef>
                          <a:spcPts val="1025"/>
                        </a:spcBef>
                      </a:pPr>
                      <a:r>
                        <a:rPr sz="1800" dirty="0">
                          <a:latin typeface="Calibri"/>
                          <a:cs typeface="Calibri"/>
                        </a:rPr>
                        <a:t>1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301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4989">
                <a:tc>
                  <a:txBody>
                    <a:bodyPr/>
                    <a:lstStyle/>
                    <a:p>
                      <a:pPr marR="448309" algn="r">
                        <a:lnSpc>
                          <a:spcPct val="100000"/>
                        </a:lnSpc>
                        <a:spcBef>
                          <a:spcPts val="1025"/>
                        </a:spcBef>
                      </a:pPr>
                      <a:r>
                        <a:rPr sz="1800" dirty="0">
                          <a:latin typeface="Calibri"/>
                          <a:cs typeface="Calibri"/>
                        </a:rPr>
                        <a:t>2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301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>
                          <a:latin typeface="Times New Roman"/>
                          <a:cs typeface="Times New Roman"/>
                        </a:rPr>
                        <a:t> Develop wireframe/prototype for the website</a:t>
                      </a:r>
                      <a:endParaRPr sz="20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789940">
                        <a:lnSpc>
                          <a:spcPct val="100000"/>
                        </a:lnSpc>
                        <a:spcBef>
                          <a:spcPts val="1025"/>
                        </a:spcBef>
                      </a:pPr>
                      <a:r>
                        <a:rPr sz="1800" dirty="0">
                          <a:latin typeface="Calibri"/>
                          <a:cs typeface="Calibri"/>
                        </a:rPr>
                        <a:t>1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301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4989">
                <a:tc>
                  <a:txBody>
                    <a:bodyPr/>
                    <a:lstStyle/>
                    <a:p>
                      <a:pPr marR="448309" algn="r">
                        <a:lnSpc>
                          <a:spcPct val="100000"/>
                        </a:lnSpc>
                        <a:spcBef>
                          <a:spcPts val="1030"/>
                        </a:spcBef>
                      </a:pPr>
                      <a:r>
                        <a:rPr sz="1800" dirty="0">
                          <a:latin typeface="Calibri"/>
                          <a:cs typeface="Calibri"/>
                        </a:rPr>
                        <a:t>3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308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>
                          <a:latin typeface="Times New Roman"/>
                          <a:cs typeface="Times New Roman"/>
                        </a:rPr>
                        <a:t> Develop user interaction steps and flowchart</a:t>
                      </a:r>
                      <a:endParaRPr sz="20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789940">
                        <a:lnSpc>
                          <a:spcPct val="100000"/>
                        </a:lnSpc>
                        <a:spcBef>
                          <a:spcPts val="1030"/>
                        </a:spcBef>
                      </a:pPr>
                      <a:r>
                        <a:rPr sz="1800" dirty="0">
                          <a:latin typeface="Calibri"/>
                          <a:cs typeface="Calibri"/>
                        </a:rPr>
                        <a:t>1</a:t>
                      </a:r>
                    </a:p>
                  </a:txBody>
                  <a:tcPr marL="0" marR="0" marT="1308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4989">
                <a:tc>
                  <a:txBody>
                    <a:bodyPr/>
                    <a:lstStyle/>
                    <a:p>
                      <a:pPr marR="448309" algn="r">
                        <a:lnSpc>
                          <a:spcPct val="100000"/>
                        </a:lnSpc>
                        <a:spcBef>
                          <a:spcPts val="1030"/>
                        </a:spcBef>
                      </a:pPr>
                      <a:r>
                        <a:rPr sz="1800" dirty="0">
                          <a:latin typeface="Calibri"/>
                          <a:cs typeface="Calibri"/>
                        </a:rPr>
                        <a:t>4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308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>
                          <a:latin typeface="Times New Roman"/>
                          <a:cs typeface="Times New Roman"/>
                        </a:rPr>
                        <a:t> Develop HTML Pages with Bootstrap and Angular</a:t>
                      </a:r>
                      <a:endParaRPr sz="20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763905">
                        <a:lnSpc>
                          <a:spcPct val="100000"/>
                        </a:lnSpc>
                        <a:spcBef>
                          <a:spcPts val="1030"/>
                        </a:spcBef>
                      </a:pPr>
                      <a:r>
                        <a:rPr sz="1800" dirty="0">
                          <a:latin typeface="Calibri"/>
                          <a:cs typeface="Calibri"/>
                        </a:rPr>
                        <a:t>2</a:t>
                      </a:r>
                    </a:p>
                  </a:txBody>
                  <a:tcPr marL="0" marR="0" marT="1308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4990">
                <a:tc>
                  <a:txBody>
                    <a:bodyPr/>
                    <a:lstStyle/>
                    <a:p>
                      <a:pPr marR="448309" algn="r">
                        <a:lnSpc>
                          <a:spcPct val="100000"/>
                        </a:lnSpc>
                        <a:spcBef>
                          <a:spcPts val="1030"/>
                        </a:spcBef>
                      </a:pPr>
                      <a:r>
                        <a:rPr sz="1800" dirty="0">
                          <a:latin typeface="Calibri"/>
                          <a:cs typeface="Calibri"/>
                        </a:rPr>
                        <a:t>5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308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>
                          <a:latin typeface="Times New Roman"/>
                          <a:cs typeface="Times New Roman"/>
                        </a:rPr>
                        <a:t> Analysis user experience </a:t>
                      </a:r>
                      <a:endParaRPr sz="20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789940">
                        <a:lnSpc>
                          <a:spcPct val="100000"/>
                        </a:lnSpc>
                        <a:spcBef>
                          <a:spcPts val="1030"/>
                        </a:spcBef>
                      </a:pPr>
                      <a:r>
                        <a:rPr sz="1800" dirty="0">
                          <a:latin typeface="Calibri"/>
                          <a:cs typeface="Calibri"/>
                        </a:rPr>
                        <a:t>2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308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54989">
                <a:tc>
                  <a:txBody>
                    <a:bodyPr/>
                    <a:lstStyle/>
                    <a:p>
                      <a:pPr marR="448309" algn="r">
                        <a:lnSpc>
                          <a:spcPct val="100000"/>
                        </a:lnSpc>
                        <a:spcBef>
                          <a:spcPts val="1030"/>
                        </a:spcBef>
                      </a:pPr>
                      <a:r>
                        <a:rPr sz="1800" dirty="0">
                          <a:latin typeface="Calibri"/>
                          <a:cs typeface="Calibri"/>
                        </a:rPr>
                        <a:t>6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308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>
                          <a:latin typeface="Times New Roman"/>
                          <a:cs typeface="Times New Roman"/>
                        </a:rPr>
                        <a:t> Test the application</a:t>
                      </a:r>
                      <a:endParaRPr sz="20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789940">
                        <a:lnSpc>
                          <a:spcPct val="100000"/>
                        </a:lnSpc>
                        <a:spcBef>
                          <a:spcPts val="1030"/>
                        </a:spcBef>
                      </a:pPr>
                      <a:r>
                        <a:rPr sz="1800" dirty="0">
                          <a:latin typeface="Calibri"/>
                          <a:cs typeface="Calibri"/>
                        </a:rPr>
                        <a:t>2</a:t>
                      </a:r>
                    </a:p>
                  </a:txBody>
                  <a:tcPr marL="0" marR="0" marT="1308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617537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15. </a:t>
            </a:r>
            <a:r>
              <a:rPr dirty="0"/>
              <a:t>Milestone </a:t>
            </a:r>
            <a:r>
              <a:rPr spc="-5" dirty="0"/>
              <a:t>Feedback &amp; Action</a:t>
            </a:r>
            <a:r>
              <a:rPr spc="-150" dirty="0"/>
              <a:t> </a:t>
            </a:r>
            <a:r>
              <a:rPr spc="-5" dirty="0"/>
              <a:t>taken</a:t>
            </a:r>
          </a:p>
        </p:txBody>
      </p:sp>
      <p:graphicFrame>
        <p:nvGraphicFramePr>
          <p:cNvPr id="3" name="object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5351025"/>
              </p:ext>
            </p:extLst>
          </p:nvPr>
        </p:nvGraphicFramePr>
        <p:xfrm>
          <a:off x="173037" y="1190625"/>
          <a:ext cx="8784590" cy="496887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960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763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4721">
                <a:tc>
                  <a:txBody>
                    <a:bodyPr/>
                    <a:lstStyle/>
                    <a:p>
                      <a:pPr marL="44450" marR="36830" indent="266700">
                        <a:lnSpc>
                          <a:spcPct val="100000"/>
                        </a:lnSpc>
                        <a:spcBef>
                          <a:spcPts val="1205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Project 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Milestone</a:t>
                      </a:r>
                      <a:r>
                        <a:rPr sz="1800" b="1" spc="-13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ID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530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marL="1182370" marR="97155" indent="-1076325">
                        <a:lnSpc>
                          <a:spcPct val="100000"/>
                        </a:lnSpc>
                        <a:spcBef>
                          <a:spcPts val="120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Milestone Feedback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received from </a:t>
                      </a:r>
                      <a:r>
                        <a:rPr sz="1800" b="1" spc="-2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Tutor</a:t>
                      </a:r>
                      <a:r>
                        <a:rPr sz="1800" b="1" spc="-13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/ 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Learning</a:t>
                      </a:r>
                      <a:r>
                        <a:rPr sz="1800" b="1" spc="-3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Facilitator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530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marL="1193165" marR="1040765" indent="-144780">
                        <a:lnSpc>
                          <a:spcPct val="100000"/>
                        </a:lnSpc>
                        <a:spcBef>
                          <a:spcPts val="120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Action</a:t>
                      </a:r>
                      <a:r>
                        <a:rPr sz="1800" b="1" spc="-114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1800" b="1" spc="-4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Taken  (Yes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/ No)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530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482">
                <a:tc rowSpan="4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1950">
                        <a:latin typeface="Times New Roman"/>
                        <a:cs typeface="Times New Roman"/>
                      </a:endParaRPr>
                    </a:p>
                    <a:p>
                      <a:pPr marL="52069" algn="ctr">
                        <a:lnSpc>
                          <a:spcPct val="100000"/>
                        </a:lnSpc>
                      </a:pPr>
                      <a:r>
                        <a:rPr sz="1800" dirty="0">
                          <a:latin typeface="Calibri"/>
                          <a:cs typeface="Calibri"/>
                        </a:rPr>
                        <a:t>1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>
                          <a:latin typeface="Times New Roman"/>
                          <a:cs typeface="Times New Roman"/>
                        </a:rPr>
                        <a:t>Add icon to update photo in update profile page</a:t>
                      </a:r>
                      <a:endParaRPr sz="20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>
                          <a:latin typeface="Times New Roman"/>
                          <a:cs typeface="Times New Roman"/>
                        </a:rPr>
                        <a:t>yes</a:t>
                      </a:r>
                      <a:endParaRPr sz="20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4096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999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4096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3999">
                <a:tc rowSpan="4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1950">
                        <a:latin typeface="Times New Roman"/>
                        <a:cs typeface="Times New Roman"/>
                      </a:endParaRPr>
                    </a:p>
                    <a:p>
                      <a:pPr marL="635" algn="ctr">
                        <a:lnSpc>
                          <a:spcPct val="100000"/>
                        </a:lnSpc>
                      </a:pPr>
                      <a:r>
                        <a:rPr sz="1800" dirty="0">
                          <a:latin typeface="Calibri"/>
                          <a:cs typeface="Calibri"/>
                        </a:rPr>
                        <a:t>2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>
                          <a:latin typeface="Times New Roman"/>
                          <a:cs typeface="Times New Roman"/>
                        </a:rPr>
                        <a:t>Add validations to phone numbers</a:t>
                      </a:r>
                      <a:endParaRPr sz="20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>
                          <a:latin typeface="Times New Roman"/>
                          <a:cs typeface="Times New Roman"/>
                        </a:rPr>
                        <a:t>No</a:t>
                      </a:r>
                      <a:endParaRPr sz="20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4096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400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400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4096">
                <a:tc rowSpan="5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  <a:p>
                      <a:pPr marL="635" algn="ctr">
                        <a:lnSpc>
                          <a:spcPct val="100000"/>
                        </a:lnSpc>
                        <a:spcBef>
                          <a:spcPts val="1560"/>
                        </a:spcBef>
                      </a:pPr>
                      <a:r>
                        <a:rPr sz="1800" dirty="0">
                          <a:latin typeface="Calibri"/>
                          <a:cs typeface="Calibri"/>
                        </a:rPr>
                        <a:t>3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400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4096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4048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4048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3840479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16. Project Results</a:t>
            </a:r>
            <a:r>
              <a:rPr spc="-20" dirty="0"/>
              <a:t> </a:t>
            </a:r>
            <a:r>
              <a:rPr dirty="0"/>
              <a:t>(1/2)</a:t>
            </a:r>
          </a:p>
        </p:txBody>
      </p:sp>
      <p:sp>
        <p:nvSpPr>
          <p:cNvPr id="3" name="object 3"/>
          <p:cNvSpPr/>
          <p:nvPr/>
        </p:nvSpPr>
        <p:spPr>
          <a:xfrm>
            <a:off x="60960" y="1171955"/>
            <a:ext cx="8945880" cy="563575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240" y="1147572"/>
            <a:ext cx="8951976" cy="417880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86639" y="1128083"/>
            <a:ext cx="8614410" cy="5500865"/>
          </a:xfrm>
          <a:prstGeom prst="rect">
            <a:avLst/>
          </a:prstGeom>
        </p:spPr>
        <p:txBody>
          <a:bodyPr vert="horz" wrap="square" lIns="0" tIns="98425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775"/>
              </a:spcBef>
              <a:buFont typeface="Wingdings"/>
              <a:buChar char=""/>
              <a:tabLst>
                <a:tab pos="299720" algn="l"/>
              </a:tabLst>
            </a:pPr>
            <a:r>
              <a:rPr sz="1400" b="1" spc="-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List </a:t>
            </a:r>
            <a:r>
              <a:rPr sz="1400" b="1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of </a:t>
            </a:r>
            <a:r>
              <a:rPr sz="1400" b="1" spc="-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HTML </a:t>
            </a:r>
            <a:r>
              <a:rPr sz="1400" b="1" spc="-1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Pages </a:t>
            </a:r>
            <a:r>
              <a:rPr sz="1400" b="1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being</a:t>
            </a:r>
            <a:r>
              <a:rPr sz="1400" b="1" spc="-1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 </a:t>
            </a:r>
            <a:r>
              <a:rPr sz="1400" b="1" spc="-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Produced</a:t>
            </a:r>
            <a:endParaRPr sz="1400" dirty="0">
              <a:latin typeface="Verdana" panose="020B0604030504040204" pitchFamily="34" charset="0"/>
              <a:ea typeface="Verdana" panose="020B0604030504040204" pitchFamily="34" charset="0"/>
              <a:cs typeface="Calibri"/>
            </a:endParaRPr>
          </a:p>
          <a:p>
            <a:pPr marL="756285" lvl="1" indent="-286385">
              <a:lnSpc>
                <a:spcPct val="100000"/>
              </a:lnSpc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sz="1400" spc="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Homepage</a:t>
            </a:r>
          </a:p>
          <a:p>
            <a:pPr marL="756285" lvl="1" indent="-286385">
              <a:lnSpc>
                <a:spcPct val="100000"/>
              </a:lnSpc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sz="1400" spc="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Login Page</a:t>
            </a:r>
          </a:p>
          <a:p>
            <a:pPr marL="756285" lvl="1" indent="-286385">
              <a:lnSpc>
                <a:spcPct val="100000"/>
              </a:lnSpc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sz="1400" spc="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Registration Page</a:t>
            </a:r>
          </a:p>
          <a:p>
            <a:pPr marL="756285" lvl="1" indent="-286385">
              <a:lnSpc>
                <a:spcPct val="100000"/>
              </a:lnSpc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sz="1400" spc="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Registration Confirmation Page</a:t>
            </a:r>
          </a:p>
          <a:p>
            <a:pPr marL="756285" lvl="1" indent="-286385">
              <a:lnSpc>
                <a:spcPct val="100000"/>
              </a:lnSpc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sz="1400" spc="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Registration Confirmation Email page</a:t>
            </a:r>
          </a:p>
          <a:p>
            <a:pPr marL="756285" lvl="1" indent="-286385">
              <a:lnSpc>
                <a:spcPct val="100000"/>
              </a:lnSpc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sz="1400" spc="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Forgot Password Page</a:t>
            </a:r>
          </a:p>
          <a:p>
            <a:pPr marL="756285" lvl="1" indent="-286385">
              <a:lnSpc>
                <a:spcPct val="100000"/>
              </a:lnSpc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sz="1400" spc="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Forgot Password Confirmation Page</a:t>
            </a:r>
          </a:p>
          <a:p>
            <a:pPr marL="756285" lvl="1" indent="-286385">
              <a:lnSpc>
                <a:spcPct val="100000"/>
              </a:lnSpc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sz="1400" spc="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Search Users Page</a:t>
            </a:r>
          </a:p>
          <a:p>
            <a:pPr marL="756285" lvl="1" indent="-286385">
              <a:lnSpc>
                <a:spcPct val="100000"/>
              </a:lnSpc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sz="1400" spc="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Public Profile View Page</a:t>
            </a:r>
          </a:p>
          <a:p>
            <a:pPr marL="756285" lvl="1" indent="-286385">
              <a:lnSpc>
                <a:spcPct val="100000"/>
              </a:lnSpc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sz="1400" spc="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Profile Page</a:t>
            </a:r>
          </a:p>
          <a:p>
            <a:pPr marL="756285" lvl="1" indent="-286385">
              <a:lnSpc>
                <a:spcPct val="100000"/>
              </a:lnSpc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sz="1400" spc="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Edit Profile Page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Calibri"/>
            </a:endParaRPr>
          </a:p>
          <a:p>
            <a:pPr marL="299085" indent="-286385">
              <a:lnSpc>
                <a:spcPct val="100000"/>
              </a:lnSpc>
              <a:spcBef>
                <a:spcPts val="590"/>
              </a:spcBef>
              <a:buFont typeface="Wingdings"/>
              <a:buChar char=""/>
              <a:tabLst>
                <a:tab pos="299720" algn="l"/>
              </a:tabLst>
            </a:pPr>
            <a:r>
              <a:rPr sz="1400" b="1" spc="-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Links </a:t>
            </a:r>
            <a:r>
              <a:rPr sz="1400" b="1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of the</a:t>
            </a:r>
            <a:r>
              <a:rPr sz="1400" b="1" spc="-2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 </a:t>
            </a:r>
            <a:r>
              <a:rPr sz="1400" b="1" spc="-15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Pages</a:t>
            </a:r>
            <a:endParaRPr lang="en-US" sz="1400" b="1" spc="-15" dirty="0">
              <a:latin typeface="Verdana" panose="020B0604030504040204" pitchFamily="34" charset="0"/>
              <a:ea typeface="Verdana" panose="020B0604030504040204" pitchFamily="34" charset="0"/>
              <a:cs typeface="Calibri"/>
            </a:endParaRPr>
          </a:p>
          <a:p>
            <a:pPr marL="756285" lvl="1" indent="-286385">
              <a:lnSpc>
                <a:spcPct val="100000"/>
              </a:lnSpc>
              <a:spcBef>
                <a:spcPts val="610"/>
              </a:spcBef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Localhost:4200/login</a:t>
            </a:r>
          </a:p>
          <a:p>
            <a:pPr marL="756285" lvl="1" indent="-286385">
              <a:lnSpc>
                <a:spcPct val="100000"/>
              </a:lnSpc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Localhost:4200/registration</a:t>
            </a:r>
          </a:p>
          <a:p>
            <a:pPr marL="756285" lvl="1" indent="-286385">
              <a:lnSpc>
                <a:spcPct val="100000"/>
              </a:lnSpc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Localhost:4200/reg-con-email</a:t>
            </a:r>
          </a:p>
          <a:p>
            <a:pPr marL="756285" lvl="1" indent="-286385">
              <a:lnSpc>
                <a:spcPct val="100000"/>
              </a:lnSpc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Localhost:4200/reg-con</a:t>
            </a:r>
          </a:p>
          <a:p>
            <a:pPr marL="756285" lvl="1" indent="-286385">
              <a:lnSpc>
                <a:spcPct val="100000"/>
              </a:lnSpc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Localhost:4200/user-search</a:t>
            </a:r>
          </a:p>
          <a:p>
            <a:pPr marL="756285" lvl="1" indent="-286385"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Localhost:4200/search-list</a:t>
            </a:r>
          </a:p>
          <a:p>
            <a:pPr marL="756285" lvl="1" indent="-286385">
              <a:lnSpc>
                <a:spcPct val="100000"/>
              </a:lnSpc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Localhost:4200/forgot-password</a:t>
            </a:r>
          </a:p>
          <a:p>
            <a:pPr marL="756285" lvl="1" indent="-286385">
              <a:lnSpc>
                <a:spcPct val="100000"/>
              </a:lnSpc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Localhost:4200/forgot-pass-confirm</a:t>
            </a:r>
          </a:p>
          <a:p>
            <a:pPr marL="756285" lvl="1" indent="-286385">
              <a:lnSpc>
                <a:spcPct val="100000"/>
              </a:lnSpc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Localhost:4200/user-profile</a:t>
            </a:r>
          </a:p>
          <a:p>
            <a:pPr marL="756285" lvl="1" indent="-286385">
              <a:lnSpc>
                <a:spcPct val="100000"/>
              </a:lnSpc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  <a:cs typeface="Calibri"/>
              </a:rPr>
              <a:t>Localhost:4200/edit-user-profile</a:t>
            </a:r>
          </a:p>
          <a:p>
            <a:pPr marL="299085" indent="-286385">
              <a:lnSpc>
                <a:spcPct val="100000"/>
              </a:lnSpc>
              <a:spcBef>
                <a:spcPts val="590"/>
              </a:spcBef>
              <a:buFont typeface="Wingdings"/>
              <a:buChar char=""/>
              <a:tabLst>
                <a:tab pos="299720" algn="l"/>
              </a:tabLst>
            </a:pPr>
            <a:endParaRPr sz="1400" dirty="0">
              <a:latin typeface="Verdana" panose="020B0604030504040204" pitchFamily="34" charset="0"/>
              <a:ea typeface="Verdana" panose="020B0604030504040204" pitchFamily="34" charset="0"/>
              <a:cs typeface="Calibri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3840479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16. Project Results</a:t>
            </a:r>
            <a:r>
              <a:rPr spc="-20" dirty="0"/>
              <a:t> </a:t>
            </a:r>
            <a:r>
              <a:rPr dirty="0"/>
              <a:t>(2/2)</a:t>
            </a:r>
          </a:p>
        </p:txBody>
      </p:sp>
      <p:sp>
        <p:nvSpPr>
          <p:cNvPr id="3" name="object 3"/>
          <p:cNvSpPr/>
          <p:nvPr/>
        </p:nvSpPr>
        <p:spPr>
          <a:xfrm>
            <a:off x="60960" y="1171955"/>
            <a:ext cx="8945880" cy="563575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240" y="1147572"/>
            <a:ext cx="6053328" cy="177088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86639" y="1128083"/>
            <a:ext cx="5705475" cy="407163"/>
          </a:xfrm>
          <a:prstGeom prst="rect">
            <a:avLst/>
          </a:prstGeom>
        </p:spPr>
        <p:txBody>
          <a:bodyPr vert="horz" wrap="square" lIns="0" tIns="98425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775"/>
              </a:spcBef>
              <a:buFont typeface="Wingdings"/>
              <a:buChar char=""/>
              <a:tabLst>
                <a:tab pos="299720" algn="l"/>
              </a:tabLst>
            </a:pPr>
            <a:r>
              <a:rPr sz="2000" b="1" spc="-5" dirty="0">
                <a:latin typeface="Calibri"/>
                <a:cs typeface="Calibri"/>
              </a:rPr>
              <a:t>Screen </a:t>
            </a:r>
            <a:r>
              <a:rPr sz="2000" b="1" spc="-10" dirty="0">
                <a:latin typeface="Calibri"/>
                <a:cs typeface="Calibri"/>
              </a:rPr>
              <a:t>Capture </a:t>
            </a:r>
            <a:r>
              <a:rPr sz="2000" b="1" dirty="0">
                <a:latin typeface="Calibri"/>
                <a:cs typeface="Calibri"/>
              </a:rPr>
              <a:t>of </a:t>
            </a:r>
            <a:r>
              <a:rPr sz="2000" b="1" spc="-15" dirty="0">
                <a:latin typeface="Calibri"/>
                <a:cs typeface="Calibri"/>
              </a:rPr>
              <a:t>Pages </a:t>
            </a:r>
            <a:r>
              <a:rPr sz="2000" b="1" dirty="0">
                <a:latin typeface="Calibri"/>
                <a:cs typeface="Calibri"/>
              </a:rPr>
              <a:t>Using </a:t>
            </a:r>
            <a:r>
              <a:rPr sz="2000" b="1" spc="-10" dirty="0">
                <a:latin typeface="Calibri"/>
                <a:cs typeface="Calibri"/>
              </a:rPr>
              <a:t>Bootstrap </a:t>
            </a:r>
            <a:r>
              <a:rPr sz="2000" b="1" dirty="0">
                <a:latin typeface="Calibri"/>
                <a:cs typeface="Calibri"/>
              </a:rPr>
              <a:t>&amp;</a:t>
            </a:r>
            <a:r>
              <a:rPr sz="2000" b="1" spc="-20" dirty="0">
                <a:latin typeface="Calibri"/>
                <a:cs typeface="Calibri"/>
              </a:rPr>
              <a:t> </a:t>
            </a:r>
            <a:r>
              <a:rPr sz="2000" b="1" dirty="0">
                <a:latin typeface="Calibri"/>
                <a:cs typeface="Calibri"/>
              </a:rPr>
              <a:t>Angular</a:t>
            </a:r>
            <a:endParaRPr sz="2000" dirty="0">
              <a:latin typeface="Calibri"/>
              <a:cs typeface="Calibri"/>
            </a:endParaRPr>
          </a:p>
        </p:txBody>
      </p:sp>
      <p:pic>
        <p:nvPicPr>
          <p:cNvPr id="8" name="Picture 7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236AFB67-81B6-28A1-6E14-EC2F3951B61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04" y="1620657"/>
            <a:ext cx="5246833" cy="2951343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837FC40-9F0D-076E-8957-60944F91F95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42"/>
          <a:stretch/>
        </p:blipFill>
        <p:spPr>
          <a:xfrm>
            <a:off x="3810000" y="4041787"/>
            <a:ext cx="4927978" cy="2360564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85342870-323E-D515-71D5-D30165C21B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34410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1. Development</a:t>
            </a:r>
            <a:r>
              <a:rPr spc="-35" dirty="0"/>
              <a:t> </a:t>
            </a:r>
            <a:r>
              <a:rPr spc="-70" dirty="0"/>
              <a:t>Tools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2A340E6C-6124-F485-7A59-5C0D61E95427}"/>
              </a:ext>
            </a:extLst>
          </p:cNvPr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27476A88-227F-AD85-44BE-4C9A87ACC2D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51" y="1265085"/>
            <a:ext cx="454800" cy="454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6587310-2009-AC29-A5DE-0FC6C89D95F6}"/>
              </a:ext>
            </a:extLst>
          </p:cNvPr>
          <p:cNvSpPr txBox="1"/>
          <p:nvPr/>
        </p:nvSpPr>
        <p:spPr>
          <a:xfrm flipH="1">
            <a:off x="719353" y="1352053"/>
            <a:ext cx="1949196" cy="367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Visual Studio Code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901105-015C-A57B-BEC4-A51D5652EA1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64"/>
          <a:stretch/>
        </p:blipFill>
        <p:spPr bwMode="auto">
          <a:xfrm>
            <a:off x="2819400" y="1265085"/>
            <a:ext cx="4453767" cy="231824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85465DF4-E09A-B33D-6820-238903F77C1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6271514" y="3966901"/>
            <a:ext cx="515744" cy="37033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DD24F21-C138-9C43-9F5B-C4DA25586916}"/>
              </a:ext>
            </a:extLst>
          </p:cNvPr>
          <p:cNvSpPr txBox="1"/>
          <p:nvPr/>
        </p:nvSpPr>
        <p:spPr>
          <a:xfrm flipH="1">
            <a:off x="6763013" y="3966901"/>
            <a:ext cx="2335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Axure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79EED80-1060-CE8C-7DF4-55D4BC3EA45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93"/>
          <a:stretch/>
        </p:blipFill>
        <p:spPr>
          <a:xfrm>
            <a:off x="990600" y="3890100"/>
            <a:ext cx="4684398" cy="2461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70929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47D3EA82-2422-0F30-B028-FCA7136216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3840479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16. Project Results</a:t>
            </a:r>
            <a:r>
              <a:rPr spc="-20" dirty="0"/>
              <a:t> </a:t>
            </a:r>
            <a:r>
              <a:rPr dirty="0"/>
              <a:t>(2/2)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73A2D2EB-0B13-CAF4-1F2C-501BC917F4A1}"/>
              </a:ext>
            </a:extLst>
          </p:cNvPr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68ECCC9-2D4F-5798-FB69-6DB33F678ED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00" r="26000"/>
          <a:stretch/>
        </p:blipFill>
        <p:spPr>
          <a:xfrm>
            <a:off x="333891" y="1447800"/>
            <a:ext cx="3400279" cy="3750308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9EE6DA9-1532-6355-FD87-1CAE8466018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000" b="45526"/>
          <a:stretch/>
        </p:blipFill>
        <p:spPr>
          <a:xfrm>
            <a:off x="3886300" y="2341757"/>
            <a:ext cx="5123476" cy="1962394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496455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449389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17. Proposed Improvements</a:t>
            </a:r>
          </a:p>
        </p:txBody>
      </p:sp>
      <p:sp>
        <p:nvSpPr>
          <p:cNvPr id="3" name="object 3"/>
          <p:cNvSpPr/>
          <p:nvPr/>
        </p:nvSpPr>
        <p:spPr>
          <a:xfrm>
            <a:off x="60960" y="1171955"/>
            <a:ext cx="8945880" cy="563575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240" y="1147572"/>
            <a:ext cx="8336280" cy="289864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08204" y="1066800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86639" y="1128083"/>
            <a:ext cx="7947025" cy="1822935"/>
          </a:xfrm>
          <a:prstGeom prst="rect">
            <a:avLst/>
          </a:prstGeom>
        </p:spPr>
        <p:txBody>
          <a:bodyPr vert="horz" wrap="square" lIns="0" tIns="98425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775"/>
              </a:spcBef>
              <a:buFont typeface="Wingdings"/>
              <a:buChar char=""/>
              <a:tabLst>
                <a:tab pos="299720" algn="l"/>
              </a:tabLst>
            </a:pPr>
            <a:r>
              <a:rPr sz="2000" b="1" spc="-5" dirty="0">
                <a:latin typeface="Calibri"/>
                <a:cs typeface="Calibri"/>
              </a:rPr>
              <a:t>List </a:t>
            </a:r>
            <a:r>
              <a:rPr sz="2000" b="1" dirty="0">
                <a:latin typeface="Calibri"/>
                <a:cs typeface="Calibri"/>
              </a:rPr>
              <a:t>of</a:t>
            </a:r>
            <a:r>
              <a:rPr sz="2000" b="1" spc="-20" dirty="0">
                <a:latin typeface="Calibri"/>
                <a:cs typeface="Calibri"/>
              </a:rPr>
              <a:t> </a:t>
            </a:r>
            <a:r>
              <a:rPr sz="2000" b="1" spc="-5" dirty="0">
                <a:latin typeface="Calibri"/>
                <a:cs typeface="Calibri"/>
              </a:rPr>
              <a:t>Improvements</a:t>
            </a:r>
            <a:endParaRPr sz="2000" dirty="0">
              <a:latin typeface="Calibri"/>
              <a:cs typeface="Calibri"/>
            </a:endParaRPr>
          </a:p>
          <a:p>
            <a:pPr marL="756285" lvl="1" indent="-286385">
              <a:lnSpc>
                <a:spcPct val="100000"/>
              </a:lnSpc>
              <a:spcBef>
                <a:spcPts val="610"/>
              </a:spcBef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sz="1800" spc="-10" dirty="0">
                <a:latin typeface="Calibri"/>
                <a:cs typeface="Calibri"/>
              </a:rPr>
              <a:t>Add Validations to all text fields</a:t>
            </a:r>
          </a:p>
          <a:p>
            <a:pPr marL="756285" lvl="1" indent="-286385">
              <a:spcBef>
                <a:spcPts val="610"/>
              </a:spcBef>
              <a:buFont typeface="Wingdings"/>
              <a:buChar char=""/>
              <a:tabLst>
                <a:tab pos="756285" algn="l"/>
                <a:tab pos="756920" algn="l"/>
              </a:tabLst>
            </a:pPr>
            <a:r>
              <a:rPr lang="en-US" dirty="0">
                <a:latin typeface="Calibri"/>
                <a:cs typeface="Calibri"/>
              </a:rPr>
              <a:t>Use gradient color in all pages</a:t>
            </a:r>
          </a:p>
          <a:p>
            <a:pPr marL="756285" lvl="1" indent="-286385">
              <a:lnSpc>
                <a:spcPct val="100000"/>
              </a:lnSpc>
              <a:spcBef>
                <a:spcPts val="610"/>
              </a:spcBef>
              <a:buFont typeface="Wingdings"/>
              <a:buChar char=""/>
              <a:tabLst>
                <a:tab pos="756285" algn="l"/>
                <a:tab pos="756920" algn="l"/>
              </a:tabLst>
            </a:pPr>
            <a:endParaRPr lang="en-US" sz="1800" spc="-10" dirty="0">
              <a:latin typeface="Calibri"/>
              <a:cs typeface="Calibri"/>
            </a:endParaRPr>
          </a:p>
          <a:p>
            <a:pPr marL="756285" lvl="1" indent="-286385">
              <a:lnSpc>
                <a:spcPct val="100000"/>
              </a:lnSpc>
              <a:spcBef>
                <a:spcPts val="610"/>
              </a:spcBef>
              <a:buFont typeface="Wingdings"/>
              <a:buChar char=""/>
              <a:tabLst>
                <a:tab pos="756285" algn="l"/>
                <a:tab pos="756920" algn="l"/>
              </a:tabLst>
            </a:pPr>
            <a:endParaRPr sz="18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646E660C-55F0-C3F4-DA37-15F061F2B9E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34410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1. Development</a:t>
            </a:r>
            <a:r>
              <a:rPr spc="-35" dirty="0"/>
              <a:t> </a:t>
            </a:r>
            <a:r>
              <a:rPr spc="-70" dirty="0"/>
              <a:t>Tools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56208979-14BB-A807-BAB4-3DB62F826DF7}"/>
              </a:ext>
            </a:extLst>
          </p:cNvPr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931E7552-565B-0B47-7BEF-CD4780033E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51" y="1295400"/>
            <a:ext cx="484415" cy="4844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E08101-DCD9-BA3F-171E-BE358EAC8FC8}"/>
              </a:ext>
            </a:extLst>
          </p:cNvPr>
          <p:cNvSpPr txBox="1"/>
          <p:nvPr/>
        </p:nvSpPr>
        <p:spPr>
          <a:xfrm flipH="1">
            <a:off x="663866" y="1371600"/>
            <a:ext cx="2222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MS Word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24EF9C7-6647-6CB5-5071-704B87A1A9E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93"/>
          <a:stretch/>
        </p:blipFill>
        <p:spPr>
          <a:xfrm>
            <a:off x="2501679" y="1275159"/>
            <a:ext cx="4878003" cy="2562985"/>
          </a:xfrm>
          <a:prstGeom prst="rect">
            <a:avLst/>
          </a:prstGeom>
        </p:spPr>
      </p:pic>
      <p:pic>
        <p:nvPicPr>
          <p:cNvPr id="10" name="Picture 9" descr="Logo&#10;&#10;Description automatically generated with medium confidence">
            <a:extLst>
              <a:ext uri="{FF2B5EF4-FFF2-40B4-BE49-F238E27FC236}">
                <a16:creationId xmlns:a16="http://schemas.microsoft.com/office/drawing/2014/main" id="{7B8F7F8F-F13A-1D7E-5B97-5F908D05C6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1932" y="3951601"/>
            <a:ext cx="533400" cy="533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339C22D-3B58-9900-4CB7-212702D2D824}"/>
              </a:ext>
            </a:extLst>
          </p:cNvPr>
          <p:cNvSpPr txBox="1"/>
          <p:nvPr/>
        </p:nvSpPr>
        <p:spPr>
          <a:xfrm flipH="1">
            <a:off x="6268622" y="4033635"/>
            <a:ext cx="2222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MS PowerPoint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7AB6776-049B-8823-8393-32869197CD83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25"/>
          <a:stretch/>
        </p:blipFill>
        <p:spPr>
          <a:xfrm>
            <a:off x="663866" y="3983533"/>
            <a:ext cx="4800600" cy="248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4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659447F2-089A-417A-4FE2-7417E008BD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34410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1. Development</a:t>
            </a:r>
            <a:r>
              <a:rPr spc="-35" dirty="0"/>
              <a:t> </a:t>
            </a:r>
            <a:r>
              <a:rPr spc="-70" dirty="0"/>
              <a:t>Tools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5375246D-0B51-C7BC-AACD-3F3516F50A01}"/>
              </a:ext>
            </a:extLst>
          </p:cNvPr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E3232D-1E3B-D011-5FAB-A1994317A51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624" y="1224047"/>
            <a:ext cx="646683" cy="6466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029FA04-E365-58B0-61B5-2626CDC880F5}"/>
              </a:ext>
            </a:extLst>
          </p:cNvPr>
          <p:cNvSpPr txBox="1"/>
          <p:nvPr/>
        </p:nvSpPr>
        <p:spPr>
          <a:xfrm flipH="1">
            <a:off x="959727" y="1362722"/>
            <a:ext cx="2222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MS Excel</a:t>
            </a:r>
          </a:p>
        </p:txBody>
      </p:sp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96FBAE4-40DD-493F-1F64-C624289F0A9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2033" y="1224047"/>
            <a:ext cx="4646280" cy="2613533"/>
          </a:xfrm>
          <a:prstGeom prst="rect">
            <a:avLst/>
          </a:prstGeom>
        </p:spPr>
      </p:pic>
      <p:pic>
        <p:nvPicPr>
          <p:cNvPr id="9" name="Picture 8" descr="Logo, icon&#10;&#10;Description automatically generated">
            <a:extLst>
              <a:ext uri="{FF2B5EF4-FFF2-40B4-BE49-F238E27FC236}">
                <a16:creationId xmlns:a16="http://schemas.microsoft.com/office/drawing/2014/main" id="{B6D74DC2-F9AB-FA44-444A-501CA60CB1B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853" y="4070759"/>
            <a:ext cx="533400" cy="533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08B646E-E347-E716-3012-07AADE3C64AF}"/>
              </a:ext>
            </a:extLst>
          </p:cNvPr>
          <p:cNvSpPr txBox="1"/>
          <p:nvPr/>
        </p:nvSpPr>
        <p:spPr>
          <a:xfrm flipH="1">
            <a:off x="6147253" y="4152793"/>
            <a:ext cx="2222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Chrome</a:t>
            </a:r>
          </a:p>
        </p:txBody>
      </p:sp>
      <p:pic>
        <p:nvPicPr>
          <p:cNvPr id="11" name="Picture 10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B440DBB5-75A4-23FD-4AC0-E67F340DAE6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450" y="3938155"/>
            <a:ext cx="4862195" cy="2734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12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1C45AADB-7235-BB36-D8CD-323C11A76F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34410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1. Development</a:t>
            </a:r>
            <a:r>
              <a:rPr spc="-35" dirty="0"/>
              <a:t> </a:t>
            </a:r>
            <a:r>
              <a:rPr spc="-70" dirty="0"/>
              <a:t>Tools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2D32B173-BE9C-0139-6790-6E78091AA179}"/>
              </a:ext>
            </a:extLst>
          </p:cNvPr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78135B-4A81-1D12-F0A5-AAB829A07421}"/>
              </a:ext>
            </a:extLst>
          </p:cNvPr>
          <p:cNvSpPr txBox="1"/>
          <p:nvPr/>
        </p:nvSpPr>
        <p:spPr>
          <a:xfrm flipH="1">
            <a:off x="959727" y="1362722"/>
            <a:ext cx="2222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Angular</a:t>
            </a: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7209A0AB-EA32-6D2C-203A-9AEAF88956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79" y="1280688"/>
            <a:ext cx="505593" cy="533400"/>
          </a:xfrm>
          <a:prstGeom prst="rect">
            <a:avLst/>
          </a:prstGeom>
        </p:spPr>
      </p:pic>
      <p:pic>
        <p:nvPicPr>
          <p:cNvPr id="13" name="Picture 1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C7E59BF-0C19-26DB-EF2F-D00FC6BCB3A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70786" y="1362722"/>
            <a:ext cx="5042981" cy="5142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14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FE29D46B-7489-E5E5-0FA3-BFA3EAEDD8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792" y="429005"/>
            <a:ext cx="34410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1. Development</a:t>
            </a:r>
            <a:r>
              <a:rPr spc="-35" dirty="0"/>
              <a:t> </a:t>
            </a:r>
            <a:r>
              <a:rPr spc="-70" dirty="0"/>
              <a:t>Tools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19480FBD-89F5-F6F7-C88A-6AD27DEF3FB8}"/>
              </a:ext>
            </a:extLst>
          </p:cNvPr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4DBFCF-4FAE-71A0-1AF8-772D6B38C2CA}"/>
              </a:ext>
            </a:extLst>
          </p:cNvPr>
          <p:cNvSpPr txBox="1"/>
          <p:nvPr/>
        </p:nvSpPr>
        <p:spPr>
          <a:xfrm flipH="1">
            <a:off x="723264" y="1362721"/>
            <a:ext cx="2222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Regi.drawio</a:t>
            </a:r>
            <a:endParaRPr lang="en-US" dirty="0"/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261A53F4-8A71-B44E-80D1-9F78127D919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425" y="1314918"/>
            <a:ext cx="466153" cy="4649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F2798A6-2FD4-A932-C1F3-DAD1AA90A582}"/>
              </a:ext>
            </a:extLst>
          </p:cNvPr>
          <p:cNvSpPr txBox="1"/>
          <p:nvPr/>
        </p:nvSpPr>
        <p:spPr>
          <a:xfrm flipH="1">
            <a:off x="6187051" y="3806209"/>
            <a:ext cx="2222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cmd</a:t>
            </a:r>
          </a:p>
        </p:txBody>
      </p:sp>
      <p:pic>
        <p:nvPicPr>
          <p:cNvPr id="10" name="Picture 9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044E32BB-DF61-E97B-3E27-629146CB9AB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9851" y="3737164"/>
            <a:ext cx="583794" cy="583794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22E7C80E-D783-483A-4666-21CEA92043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224" y="3872057"/>
            <a:ext cx="4690448" cy="2639206"/>
          </a:xfrm>
          <a:prstGeom prst="rect">
            <a:avLst/>
          </a:prstGeom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6DDE1F1E-08C4-049A-86B7-02E6ABF8BF2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7" b="5769"/>
          <a:stretch/>
        </p:blipFill>
        <p:spPr>
          <a:xfrm>
            <a:off x="2101659" y="1189122"/>
            <a:ext cx="4842848" cy="247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009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3792" y="366660"/>
            <a:ext cx="387667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2. Feedback</a:t>
            </a:r>
            <a:r>
              <a:rPr spc="-65" dirty="0"/>
              <a:t> </a:t>
            </a:r>
            <a:r>
              <a:rPr spc="-35" dirty="0"/>
              <a:t>Techniques</a:t>
            </a:r>
          </a:p>
        </p:txBody>
      </p:sp>
      <p:sp>
        <p:nvSpPr>
          <p:cNvPr id="3" name="object 3"/>
          <p:cNvSpPr/>
          <p:nvPr/>
        </p:nvSpPr>
        <p:spPr>
          <a:xfrm>
            <a:off x="60960" y="1171955"/>
            <a:ext cx="8945880" cy="563575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240" y="1147546"/>
            <a:ext cx="3934967" cy="61419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08204" y="1133993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108204" y="1196338"/>
            <a:ext cx="8856345" cy="5546090"/>
          </a:xfrm>
          <a:custGeom>
            <a:avLst/>
            <a:gdLst/>
            <a:ahLst/>
            <a:cxnLst/>
            <a:rect l="l" t="t" r="r" b="b"/>
            <a:pathLst>
              <a:path w="8856345" h="5546090">
                <a:moveTo>
                  <a:pt x="0" y="5545836"/>
                </a:moveTo>
                <a:lnTo>
                  <a:pt x="8855964" y="5545836"/>
                </a:lnTo>
                <a:lnTo>
                  <a:pt x="8855964" y="0"/>
                </a:lnTo>
                <a:lnTo>
                  <a:pt x="0" y="0"/>
                </a:lnTo>
                <a:lnTo>
                  <a:pt x="0" y="5545836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86639" y="1213484"/>
            <a:ext cx="358521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105"/>
              </a:spcBef>
              <a:buFont typeface="Wingdings"/>
              <a:buChar char=""/>
              <a:tabLst>
                <a:tab pos="299720" algn="l"/>
              </a:tabLst>
            </a:pPr>
            <a:r>
              <a:rPr sz="2000" b="1" spc="-5" dirty="0">
                <a:latin typeface="Calibri"/>
                <a:cs typeface="Calibri"/>
              </a:rPr>
              <a:t>Feedback </a:t>
            </a:r>
            <a:r>
              <a:rPr sz="2000" b="1" spc="-10" dirty="0">
                <a:latin typeface="Calibri"/>
                <a:cs typeface="Calibri"/>
              </a:rPr>
              <a:t>gathering</a:t>
            </a:r>
            <a:r>
              <a:rPr sz="2000" b="1" spc="-25" dirty="0">
                <a:latin typeface="Calibri"/>
                <a:cs typeface="Calibri"/>
              </a:rPr>
              <a:t> </a:t>
            </a:r>
            <a:r>
              <a:rPr sz="2000" b="1" spc="-5" dirty="0">
                <a:latin typeface="Calibri"/>
                <a:cs typeface="Calibri"/>
              </a:rPr>
              <a:t>techniques</a:t>
            </a:r>
            <a:endParaRPr sz="2000" dirty="0">
              <a:latin typeface="Calibri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8A6A8B-C20A-9836-98C3-EFD1D375DBC2}"/>
              </a:ext>
            </a:extLst>
          </p:cNvPr>
          <p:cNvSpPr txBox="1"/>
          <p:nvPr/>
        </p:nvSpPr>
        <p:spPr>
          <a:xfrm flipH="1">
            <a:off x="403859" y="1699398"/>
            <a:ext cx="8336281" cy="4272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50000"/>
              </a:lnSpc>
              <a:spcBef>
                <a:spcPts val="5"/>
              </a:spcBef>
              <a:spcAft>
                <a:spcPts val="0"/>
              </a:spcAft>
              <a:tabLst>
                <a:tab pos="1021080" algn="l"/>
              </a:tabLst>
            </a:pPr>
            <a:r>
              <a:rPr lang="en-US" sz="1800" dirty="0">
                <a:effectLst/>
                <a:latin typeface="Verdana" panose="020B060403050404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There are 2 types to collecting data, such as 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marR="0" lvl="0" indent="-342900">
              <a:lnSpc>
                <a:spcPct val="150000"/>
              </a:lnSpc>
              <a:spcBef>
                <a:spcPts val="5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1021080" algn="l"/>
              </a:tabLst>
            </a:pPr>
            <a:r>
              <a:rPr lang="en-US" sz="1800" dirty="0">
                <a:effectLst/>
                <a:latin typeface="Verdana" panose="020B060403050404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Quantitative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457200" marR="0" indent="0">
              <a:lnSpc>
                <a:spcPct val="115000"/>
              </a:lnSpc>
              <a:spcBef>
                <a:spcPts val="445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202124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ourier New" panose="02070309020205020404" pitchFamily="49" charset="0"/>
              </a:rPr>
              <a:t>Quantitative data is, quite simply, information that can be quantified. It can be counted or measured, giving a numerical value such as length in centimeters or income in dollars. Quantitative data tend to be structured in nature and lend themselves to statistical analysis.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445"/>
              </a:spcBef>
              <a:spcAft>
                <a:spcPts val="0"/>
              </a:spcAft>
              <a:buFont typeface="Wingdings" panose="05000000000000000000" pitchFamily="2" charset="2"/>
              <a:buChar char="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202124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ourier New" panose="02070309020205020404" pitchFamily="49" charset="0"/>
              </a:rPr>
              <a:t>Surveys, tests, or questionnaires – administered in groups, one-on-one, by mail, or online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445"/>
              </a:spcBef>
              <a:spcAft>
                <a:spcPts val="0"/>
              </a:spcAft>
              <a:buFont typeface="Wingdings" panose="05000000000000000000" pitchFamily="2" charset="2"/>
              <a:buChar char="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202124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ourier New" panose="02070309020205020404" pitchFamily="49" charset="0"/>
              </a:rPr>
              <a:t>Reviews of records or documents using rubric: or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445"/>
              </a:spcBef>
              <a:spcAft>
                <a:spcPts val="0"/>
              </a:spcAft>
              <a:buFont typeface="Wingdings" panose="05000000000000000000" pitchFamily="2" charset="2"/>
              <a:buChar char="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202124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ourier New" panose="02070309020205020404" pitchFamily="49" charset="0"/>
              </a:rPr>
              <a:t>Observations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196</TotalTime>
  <Words>1466</Words>
  <Application>Microsoft Office PowerPoint</Application>
  <PresentationFormat>On-screen Show (4:3)</PresentationFormat>
  <Paragraphs>398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50" baseType="lpstr">
      <vt:lpstr>Arial</vt:lpstr>
      <vt:lpstr>Calibri</vt:lpstr>
      <vt:lpstr>Cambria</vt:lpstr>
      <vt:lpstr>Courier New</vt:lpstr>
      <vt:lpstr>Symbol</vt:lpstr>
      <vt:lpstr>Times New Roman</vt:lpstr>
      <vt:lpstr>Verdana</vt:lpstr>
      <vt:lpstr>Wingdings</vt:lpstr>
      <vt:lpstr>Office Theme</vt:lpstr>
      <vt:lpstr>Design &amp; Develop Front End Community Portal</vt:lpstr>
      <vt:lpstr>Document History</vt:lpstr>
      <vt:lpstr>Contents</vt:lpstr>
      <vt:lpstr>1. Development Tools</vt:lpstr>
      <vt:lpstr>1. Development Tools</vt:lpstr>
      <vt:lpstr>1. Development Tools</vt:lpstr>
      <vt:lpstr>1. Development Tools</vt:lpstr>
      <vt:lpstr>1. Development Tools</vt:lpstr>
      <vt:lpstr>2. Feedback Techniques</vt:lpstr>
      <vt:lpstr>2. Feedback Techniques</vt:lpstr>
      <vt:lpstr>3. Pages Inventory</vt:lpstr>
      <vt:lpstr>4. Forms &amp; Pages Design</vt:lpstr>
      <vt:lpstr>4. Forms &amp; Pages Design</vt:lpstr>
      <vt:lpstr>4. Forms &amp; Pages Design</vt:lpstr>
      <vt:lpstr>5. Forms &amp; Pages Feedback</vt:lpstr>
      <vt:lpstr>6. HTML Pages</vt:lpstr>
      <vt:lpstr>6. HTML Pages</vt:lpstr>
      <vt:lpstr>6. HTML Pages</vt:lpstr>
      <vt:lpstr>6. HTML Pages</vt:lpstr>
      <vt:lpstr>6. HTML Pages</vt:lpstr>
      <vt:lpstr>6. HTML Pages</vt:lpstr>
      <vt:lpstr>6. HTML Pages</vt:lpstr>
      <vt:lpstr>7. Usability Metrics</vt:lpstr>
      <vt:lpstr>8. User Interaction Steps</vt:lpstr>
      <vt:lpstr>8. User Interaction Steps</vt:lpstr>
      <vt:lpstr>9. User Interaction Flowchart</vt:lpstr>
      <vt:lpstr>9. User Interaction Flowchart</vt:lpstr>
      <vt:lpstr>11. Prototype Screen</vt:lpstr>
      <vt:lpstr>11. Prototype Screen</vt:lpstr>
      <vt:lpstr>11. Prototype Screen</vt:lpstr>
      <vt:lpstr>11. Prototype Screen</vt:lpstr>
      <vt:lpstr>11. Prototype Screen</vt:lpstr>
      <vt:lpstr>12. Prototype Feedback</vt:lpstr>
      <vt:lpstr>13. Usability Test</vt:lpstr>
      <vt:lpstr>13. Usability Test</vt:lpstr>
      <vt:lpstr>14. Project Milestones &amp; Tasks</vt:lpstr>
      <vt:lpstr>15. Milestone Feedback &amp; Action taken</vt:lpstr>
      <vt:lpstr>16. Project Results (1/2)</vt:lpstr>
      <vt:lpstr>16. Project Results (2/2)</vt:lpstr>
      <vt:lpstr>16. Project Results (2/2)</vt:lpstr>
      <vt:lpstr>17. Proposed Improvements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Joscans</dc:creator>
  <cp:lastModifiedBy>chathushi dilhari</cp:lastModifiedBy>
  <cp:revision>15</cp:revision>
  <dcterms:created xsi:type="dcterms:W3CDTF">2019-08-03T07:20:33Z</dcterms:created>
  <dcterms:modified xsi:type="dcterms:W3CDTF">2022-08-22T12:28:19Z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2019-06-17T00:00:00Z</vt:filetime>
  </property>
  <property fmtid="{D5CDD505-2E9C-101B-9397-08002B2CF9AE}" pid="3" name="Creator">
    <vt:lpwstr>Microsoft® PowerPoint® for Office 365</vt:lpwstr>
  </property>
  <property fmtid="{D5CDD505-2E9C-101B-9397-08002B2CF9AE}" pid="4" name="LastSaved">
    <vt:filetime>2019-08-03T00:00:00Z</vt:filetime>
  </property>
</Properties>
</file>